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6"/>
  </p:notesMasterIdLst>
  <p:sldIdLst>
    <p:sldId id="279" r:id="rId2"/>
    <p:sldId id="289" r:id="rId3"/>
    <p:sldId id="290" r:id="rId4"/>
    <p:sldId id="285" r:id="rId5"/>
    <p:sldId id="287" r:id="rId6"/>
    <p:sldId id="288" r:id="rId7"/>
    <p:sldId id="291" r:id="rId8"/>
    <p:sldId id="293" r:id="rId9"/>
    <p:sldId id="292" r:id="rId10"/>
    <p:sldId id="294" r:id="rId11"/>
    <p:sldId id="297" r:id="rId12"/>
    <p:sldId id="295" r:id="rId13"/>
    <p:sldId id="296" r:id="rId14"/>
    <p:sldId id="298" r:id="rId15"/>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oo Lee"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FFFF00"/>
    <a:srgbClr val="0000CC"/>
    <a:srgbClr val="99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81" autoAdjust="0"/>
  </p:normalViewPr>
  <p:slideViewPr>
    <p:cSldViewPr>
      <p:cViewPr varScale="1">
        <p:scale>
          <a:sx n="70" d="100"/>
          <a:sy n="70" d="100"/>
        </p:scale>
        <p:origin x="-13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655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655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2FFDC385-8DFC-4949-8FC0-2ED9153CF97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FDC385-8DFC-4949-8FC0-2ED9153CF97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10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11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12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13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14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FDC385-8DFC-4949-8FC0-2ED9153CF97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35DEE9-0655-46CC-923A-95E35014BC30}" type="slidenum">
              <a:rPr lang="en-US"/>
              <a:pPr/>
              <a:t>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D5FEA-4CE5-46CE-9F47-88C948EF29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A6D6A-BE96-4127-ACFF-D576B4A420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D2A521-0FEE-4BF2-BFAC-DDB1B41E13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C2F9F-A0FE-498C-BE2C-00FBE8B554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CD57A-6BF3-45AD-B45A-D0356852EE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0A5FF-FE15-4DED-B23F-D20D07D63A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972247-325B-4CDD-8170-B86A0660AD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6C6394-AA28-436B-95E2-1039C37BD9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F7D161-EDFC-4B1F-9BDE-5FA38151FF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EE3D0-278E-4A0F-83B1-E1A9C83262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B9225-769F-453A-8361-9EDAB40B9B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08DAB-23EE-4388-AA54-F8B13EFEE4E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3001962"/>
          </a:xfrm>
        </p:spPr>
        <p:txBody>
          <a:bodyPr>
            <a:normAutofit fontScale="90000"/>
          </a:bodyPr>
          <a:lstStyle/>
          <a:p>
            <a:r>
              <a:rPr lang="en-US" sz="2800" b="1" dirty="0" smtClean="0">
                <a:latin typeface="Copperplate Gothic Bold" pitchFamily="34" charset="0"/>
              </a:rPr>
              <a:t/>
            </a:r>
            <a:br>
              <a:rPr lang="en-US" sz="2800" b="1" dirty="0" smtClean="0">
                <a:latin typeface="Copperplate Gothic Bold" pitchFamily="34" charset="0"/>
              </a:rPr>
            </a:br>
            <a:r>
              <a:rPr lang="en-US" sz="2800" b="1" dirty="0" smtClean="0">
                <a:latin typeface="Copperplate Gothic Bold" pitchFamily="34" charset="0"/>
              </a:rPr>
              <a:t>Reading </a:t>
            </a:r>
            <a:r>
              <a:rPr lang="en-US" sz="2800" i="1" dirty="0" smtClean="0">
                <a:latin typeface="Copperplate Gothic Bold" pitchFamily="34" charset="0"/>
              </a:rPr>
              <a:t>The Second Sex</a:t>
            </a:r>
            <a:r>
              <a:rPr lang="en-US" sz="2800" b="1" dirty="0" smtClean="0">
                <a:latin typeface="Copperplate Gothic Bold" pitchFamily="34" charset="0"/>
              </a:rPr>
              <a:t> </a:t>
            </a:r>
            <a:br>
              <a:rPr lang="en-US" sz="2800" b="1" dirty="0" smtClean="0">
                <a:latin typeface="Copperplate Gothic Bold" pitchFamily="34" charset="0"/>
              </a:rPr>
            </a:br>
            <a:r>
              <a:rPr lang="en-US" sz="2800" b="1" dirty="0" smtClean="0">
                <a:latin typeface="Copperplate Gothic Bold" pitchFamily="34" charset="0"/>
              </a:rPr>
              <a:t>the Third Time: </a:t>
            </a:r>
            <a:r>
              <a:rPr lang="en-US" sz="2800" dirty="0" smtClean="0">
                <a:latin typeface="Copperplate Gothic Bold" pitchFamily="34" charset="0"/>
              </a:rPr>
              <a:t/>
            </a:r>
            <a:br>
              <a:rPr lang="en-US" sz="2800" dirty="0" smtClean="0">
                <a:latin typeface="Copperplate Gothic Bold" pitchFamily="34" charset="0"/>
              </a:rPr>
            </a:br>
            <a:r>
              <a:rPr lang="en-US" sz="2800" dirty="0" smtClean="0">
                <a:latin typeface="Copperplate Gothic Bold" pitchFamily="34" charset="0"/>
              </a:rPr>
              <a:t/>
            </a:r>
            <a:br>
              <a:rPr lang="en-US" sz="2800" dirty="0" smtClean="0">
                <a:latin typeface="Copperplate Gothic Bold" pitchFamily="34" charset="0"/>
              </a:rPr>
            </a:br>
            <a:r>
              <a:rPr lang="en-US" sz="2800" b="1" dirty="0" smtClean="0">
                <a:latin typeface="Copperplate Gothic Bold" pitchFamily="34" charset="0"/>
              </a:rPr>
              <a:t>On the Quiet, </a:t>
            </a:r>
            <a:br>
              <a:rPr lang="en-US" sz="2800" b="1" dirty="0" smtClean="0">
                <a:latin typeface="Copperplate Gothic Bold" pitchFamily="34" charset="0"/>
              </a:rPr>
            </a:br>
            <a:r>
              <a:rPr lang="en-US" sz="2800" b="1" dirty="0" smtClean="0">
                <a:latin typeface="Copperplate Gothic Bold" pitchFamily="34" charset="0"/>
              </a:rPr>
              <a:t>Queer Genius </a:t>
            </a:r>
            <a:br>
              <a:rPr lang="en-US" sz="2800" b="1" dirty="0" smtClean="0">
                <a:latin typeface="Copperplate Gothic Bold" pitchFamily="34" charset="0"/>
              </a:rPr>
            </a:br>
            <a:r>
              <a:rPr lang="en-US" sz="2800" b="1" dirty="0" smtClean="0">
                <a:latin typeface="Copperplate Gothic Bold" pitchFamily="34" charset="0"/>
              </a:rPr>
              <a:t>of the Beauvoirean “Second” </a:t>
            </a:r>
            <a:r>
              <a:rPr lang="en-US" sz="3600" b="1" dirty="0">
                <a:latin typeface="Copperplate Gothic Bold" pitchFamily="34" charset="0"/>
              </a:rPr>
              <a:t/>
            </a:r>
            <a:br>
              <a:rPr lang="en-US" sz="3600" b="1" dirty="0">
                <a:latin typeface="Copperplate Gothic Bold" pitchFamily="34" charset="0"/>
              </a:rPr>
            </a:br>
            <a:endParaRPr lang="en-US" sz="2400" dirty="0">
              <a:latin typeface="Copperplate Gothic Bold" pitchFamily="34" charset="0"/>
            </a:endParaRPr>
          </a:p>
        </p:txBody>
      </p:sp>
      <p:sp>
        <p:nvSpPr>
          <p:cNvPr id="63491" name="Rectangle 3"/>
          <p:cNvSpPr>
            <a:spLocks noGrp="1" noChangeArrowheads="1"/>
          </p:cNvSpPr>
          <p:nvPr>
            <p:ph sz="half" idx="1"/>
          </p:nvPr>
        </p:nvSpPr>
        <p:spPr>
          <a:xfrm>
            <a:off x="457200" y="3810000"/>
            <a:ext cx="4038600" cy="2286000"/>
          </a:xfrm>
        </p:spPr>
        <p:txBody>
          <a:bodyPr/>
          <a:lstStyle/>
          <a:p>
            <a:pPr algn="r">
              <a:buNone/>
            </a:pPr>
            <a:r>
              <a:rPr lang="en-US" sz="2500" dirty="0" smtClean="0">
                <a:solidFill>
                  <a:schemeClr val="bg1">
                    <a:lumMod val="50000"/>
                    <a:lumOff val="50000"/>
                  </a:schemeClr>
                </a:solidFill>
                <a:latin typeface="Copperplate Gothic Bold" pitchFamily="34" charset="0"/>
              </a:rPr>
              <a:t>Kyoo Lee</a:t>
            </a:r>
          </a:p>
          <a:p>
            <a:pPr algn="r">
              <a:buNone/>
            </a:pPr>
            <a:r>
              <a:rPr lang="en-US" sz="2500" dirty="0" smtClean="0">
                <a:solidFill>
                  <a:schemeClr val="bg1">
                    <a:lumMod val="50000"/>
                    <a:lumOff val="50000"/>
                  </a:schemeClr>
                </a:solidFill>
                <a:latin typeface="Copperplate Gothic Bold" pitchFamily="34" charset="0"/>
              </a:rPr>
              <a:t>(City University of New York)</a:t>
            </a:r>
            <a:r>
              <a:rPr lang="en-US" sz="2500" dirty="0" smtClean="0">
                <a:latin typeface="Copperplate Gothic Bold" pitchFamily="34" charset="0"/>
              </a:rPr>
              <a:t> </a:t>
            </a:r>
          </a:p>
          <a:p>
            <a:endParaRPr lang="en-US" sz="2400" dirty="0" smtClean="0">
              <a:latin typeface="Copperplate Gothic Bold" pitchFamily="34" charset="0"/>
            </a:endParaRPr>
          </a:p>
          <a:p>
            <a:endParaRPr lang="en-US" sz="2400" dirty="0" smtClean="0">
              <a:latin typeface="Copperplate Gothic Bold" pitchFamily="34" charset="0"/>
            </a:endParaRPr>
          </a:p>
          <a:p>
            <a:endParaRPr lang="en-US" sz="2400" dirty="0">
              <a:latin typeface="Copperplate Gothic Bold" pitchFamily="34" charset="0"/>
            </a:endParaRPr>
          </a:p>
        </p:txBody>
      </p:sp>
      <p:pic>
        <p:nvPicPr>
          <p:cNvPr id="20482" name="Picture 2" descr="http://www.we-change.org/english/IMG/arton436.jpg"/>
          <p:cNvPicPr>
            <a:picLocks noChangeAspect="1" noChangeArrowheads="1"/>
          </p:cNvPicPr>
          <p:nvPr/>
        </p:nvPicPr>
        <p:blipFill>
          <a:blip r:embed="rId3" cstate="print"/>
          <a:srcRect/>
          <a:stretch>
            <a:fillRect/>
          </a:stretch>
        </p:blipFill>
        <p:spPr bwMode="auto">
          <a:xfrm>
            <a:off x="4953000" y="3810000"/>
            <a:ext cx="2714625" cy="21526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b="1" u="sng" dirty="0" smtClean="0">
                <a:solidFill>
                  <a:schemeClr val="bg1">
                    <a:lumMod val="50000"/>
                    <a:lumOff val="50000"/>
                  </a:schemeClr>
                </a:solidFill>
                <a:latin typeface="Copperplate Gothic Bold" pitchFamily="34" charset="0"/>
              </a:rPr>
              <a:t>2/3: Contractual \The-An Other: </a:t>
            </a:r>
            <a:r>
              <a:rPr lang="en-US" sz="1600" b="1" u="sng" dirty="0" err="1" smtClean="0">
                <a:solidFill>
                  <a:schemeClr val="bg1">
                    <a:lumMod val="50000"/>
                    <a:lumOff val="50000"/>
                  </a:schemeClr>
                </a:solidFill>
                <a:latin typeface="Copperplate Gothic Bold" pitchFamily="34" charset="0"/>
              </a:rPr>
              <a:t>Twinship</a:t>
            </a:r>
            <a:endParaRPr lang="en-US" sz="1600" b="1" u="sng" dirty="0" smtClean="0">
              <a:solidFill>
                <a:schemeClr val="bg1">
                  <a:lumMod val="50000"/>
                  <a:lumOff val="50000"/>
                </a:schemeClr>
              </a:solidFill>
              <a:latin typeface="Copperplate Gothic Bold" pitchFamily="34" charset="0"/>
            </a:endParaRPr>
          </a:p>
          <a:p>
            <a:endParaRPr lang="en-US" sz="1600" dirty="0" smtClean="0">
              <a:latin typeface="Copperplate Gothic Bold" pitchFamily="34" charset="0"/>
            </a:endParaRPr>
          </a:p>
          <a:p>
            <a:r>
              <a:rPr lang="en-US" sz="1600" dirty="0" smtClean="0">
                <a:latin typeface="Copperplate Gothic Bold" pitchFamily="34" charset="0"/>
              </a:rPr>
              <a:t>a man can reveal to her the existence </a:t>
            </a:r>
            <a:r>
              <a:rPr lang="en-US" sz="1600" i="1" dirty="0" smtClean="0">
                <a:latin typeface="Copperplate Gothic Bold" pitchFamily="34" charset="0"/>
              </a:rPr>
              <a:t>for itself</a:t>
            </a:r>
            <a:r>
              <a:rPr lang="en-US" sz="1600" dirty="0" smtClean="0">
                <a:latin typeface="Copperplate Gothic Bold" pitchFamily="34" charset="0"/>
              </a:rPr>
              <a:t> of her flesh, but not what it is for </a:t>
            </a:r>
            <a:r>
              <a:rPr lang="en-US" sz="1600" i="1" dirty="0" smtClean="0">
                <a:solidFill>
                  <a:srgbClr val="FF0000"/>
                </a:solidFill>
                <a:latin typeface="Copperplate Gothic Bold" pitchFamily="34" charset="0"/>
              </a:rPr>
              <a:t>an other</a:t>
            </a:r>
            <a:r>
              <a:rPr lang="en-US" sz="1600" dirty="0" smtClean="0">
                <a:latin typeface="Copperplate Gothic Bold" pitchFamily="34" charset="0"/>
              </a:rPr>
              <a:t>. It is only when her fingers caress a woman’s body whose fingers in turn caress her body that </a:t>
            </a:r>
            <a:r>
              <a:rPr lang="en-US" sz="1600" dirty="0" smtClean="0">
                <a:solidFill>
                  <a:srgbClr val="FF0000"/>
                </a:solidFill>
                <a:latin typeface="Copperplate Gothic Bold" pitchFamily="34" charset="0"/>
              </a:rPr>
              <a:t>the miracle of the mirror </a:t>
            </a:r>
            <a:r>
              <a:rPr lang="en-US" sz="1600" dirty="0" smtClean="0">
                <a:latin typeface="Copperplate Gothic Bold" pitchFamily="34" charset="0"/>
              </a:rPr>
              <a:t>takes place. (429)	</a:t>
            </a:r>
          </a:p>
          <a:p>
            <a:pPr>
              <a:buNone/>
            </a:pPr>
            <a:r>
              <a:rPr lang="en-US" sz="1600" dirty="0" smtClean="0">
                <a:latin typeface="Copperplate Gothic Bold" pitchFamily="34" charset="0"/>
              </a:rPr>
              <a:t>	</a:t>
            </a: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png"/>
          <p:cNvPicPr>
            <a:picLocks noChangeAspect="1"/>
          </p:cNvPicPr>
          <p:nvPr/>
        </p:nvPicPr>
        <p:blipFill>
          <a:blip r:embed="rId3" cstate="print"/>
          <a:stretch>
            <a:fillRect/>
          </a:stretch>
        </p:blipFill>
        <p:spPr>
          <a:xfrm>
            <a:off x="2314259" y="428206"/>
            <a:ext cx="4515481" cy="600158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b="1" u="sng" dirty="0" smtClean="0">
                <a:solidFill>
                  <a:schemeClr val="bg1">
                    <a:lumMod val="50000"/>
                    <a:lumOff val="50000"/>
                  </a:schemeClr>
                </a:solidFill>
                <a:latin typeface="Copperplate Gothic Bold" pitchFamily="34" charset="0"/>
              </a:rPr>
              <a:t>3/3: Sequential: the SECOND Be/Coming</a:t>
            </a:r>
          </a:p>
          <a:p>
            <a:endParaRPr lang="en-US" sz="1600" dirty="0" smtClean="0">
              <a:latin typeface="Copperplate Gothic Bold" pitchFamily="34" charset="0"/>
            </a:endParaRPr>
          </a:p>
          <a:p>
            <a:endParaRPr lang="en-US" sz="1600" dirty="0" smtClean="0">
              <a:latin typeface="Copperplate Gothic Bold" pitchFamily="34" charset="0"/>
            </a:endParaRPr>
          </a:p>
          <a:p>
            <a:pPr>
              <a:buNone/>
            </a:pPr>
            <a:r>
              <a:rPr lang="en-US" sz="1600" i="1" dirty="0" smtClean="0">
                <a:solidFill>
                  <a:srgbClr val="FF0000"/>
                </a:solidFill>
                <a:latin typeface="Copperplate Gothic Bold" pitchFamily="34" charset="0"/>
              </a:rPr>
              <a:t>On ne </a:t>
            </a:r>
            <a:r>
              <a:rPr lang="en-US" sz="1600" i="1" dirty="0" err="1" smtClean="0">
                <a:solidFill>
                  <a:srgbClr val="FF0000"/>
                </a:solidFill>
                <a:latin typeface="Copperplate Gothic Bold" pitchFamily="34" charset="0"/>
              </a:rPr>
              <a:t>naît</a:t>
            </a:r>
            <a:r>
              <a:rPr lang="en-US" sz="1600" i="1" dirty="0" smtClean="0">
                <a:solidFill>
                  <a:srgbClr val="FF0000"/>
                </a:solidFill>
                <a:latin typeface="Copperplate Gothic Bold" pitchFamily="34" charset="0"/>
              </a:rPr>
              <a:t> pas femme: on le </a:t>
            </a:r>
            <a:r>
              <a:rPr lang="en-US" sz="1600" i="1" dirty="0" err="1" smtClean="0">
                <a:solidFill>
                  <a:srgbClr val="FF0000"/>
                </a:solidFill>
                <a:latin typeface="Copperplate Gothic Bold" pitchFamily="34" charset="0"/>
              </a:rPr>
              <a:t>devient</a:t>
            </a:r>
            <a:r>
              <a:rPr lang="en-US" sz="1600" i="1" dirty="0" smtClean="0">
                <a:solidFill>
                  <a:srgbClr val="FF0000"/>
                </a:solidFill>
                <a:latin typeface="Copperplate Gothic Bold" pitchFamily="34" charset="0"/>
              </a:rPr>
              <a:t> </a:t>
            </a:r>
            <a:r>
              <a:rPr lang="en-US" sz="1600" i="1" dirty="0" smtClean="0">
                <a:solidFill>
                  <a:srgbClr val="FF0000"/>
                </a:solidFill>
                <a:latin typeface="Copperplate Gothic Bold" pitchFamily="34" charset="0"/>
              </a:rPr>
              <a:t>.</a:t>
            </a:r>
            <a:endParaRPr lang="en-US" sz="1600" i="1" dirty="0" smtClean="0">
              <a:solidFill>
                <a:srgbClr val="FF0000"/>
              </a:solidFill>
              <a:latin typeface="Copperplate Gothic Bold" pitchFamily="34" charset="0"/>
            </a:endParaRPr>
          </a:p>
          <a:p>
            <a:endParaRPr lang="en-US" sz="1600" dirty="0" smtClean="0">
              <a:latin typeface="Copperplate Gothic Bold" pitchFamily="34" charset="0"/>
            </a:endParaRPr>
          </a:p>
          <a:p>
            <a:r>
              <a:rPr lang="en-US" sz="1600" dirty="0" smtClean="0">
                <a:latin typeface="Copperplate Gothic Bold" pitchFamily="34" charset="0"/>
              </a:rPr>
              <a:t>“One is not born, but rather becomes, a </a:t>
            </a:r>
            <a:r>
              <a:rPr lang="en-US" sz="1600" dirty="0" smtClean="0">
                <a:latin typeface="Copperplate Gothic Bold" pitchFamily="34" charset="0"/>
              </a:rPr>
              <a:t>woman." </a:t>
            </a:r>
            <a:r>
              <a:rPr lang="en-US" sz="1600" dirty="0" smtClean="0">
                <a:latin typeface="Copperplate Gothic Bold" pitchFamily="34" charset="0"/>
              </a:rPr>
              <a:t>(1953)</a:t>
            </a:r>
          </a:p>
          <a:p>
            <a:r>
              <a:rPr lang="en-US" sz="1600" dirty="0" smtClean="0">
                <a:latin typeface="Copperplate Gothic Bold" pitchFamily="34" charset="0"/>
              </a:rPr>
              <a:t>"One is not born, but rather becomes, </a:t>
            </a:r>
            <a:r>
              <a:rPr lang="en-US" sz="1600" dirty="0" smtClean="0">
                <a:latin typeface="Copperplate Gothic Bold" pitchFamily="34" charset="0"/>
              </a:rPr>
              <a:t>woman.” </a:t>
            </a:r>
            <a:r>
              <a:rPr lang="en-US" sz="1600" dirty="0" smtClean="0">
                <a:latin typeface="Copperplate Gothic Bold" pitchFamily="34" charset="0"/>
              </a:rPr>
              <a:t>(2009) </a:t>
            </a:r>
          </a:p>
          <a:p>
            <a:r>
              <a:rPr lang="en-US" sz="1600" dirty="0" smtClean="0">
                <a:solidFill>
                  <a:schemeClr val="bg1">
                    <a:lumMod val="50000"/>
                    <a:lumOff val="50000"/>
                  </a:schemeClr>
                </a:solidFill>
                <a:latin typeface="Copperplate Gothic Bold" pitchFamily="34" charset="0"/>
              </a:rPr>
              <a:t>“One is not born femme ([a] woman/female/feminine); one becomes so/that/it (le).” </a:t>
            </a:r>
            <a:r>
              <a:rPr lang="en-US" sz="1600" dirty="0" smtClean="0">
                <a:latin typeface="Copperplate Gothic Bold" pitchFamily="34" charset="0"/>
              </a:rPr>
              <a:t>	</a:t>
            </a: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b="1" u="sng" dirty="0" smtClean="0">
                <a:solidFill>
                  <a:schemeClr val="bg1">
                    <a:lumMod val="50000"/>
                    <a:lumOff val="50000"/>
                  </a:schemeClr>
                </a:solidFill>
                <a:latin typeface="Copperplate Gothic Bold" pitchFamily="34" charset="0"/>
              </a:rPr>
              <a:t>3/3: Sequential\ Serially Subversive</a:t>
            </a:r>
          </a:p>
          <a:p>
            <a:endParaRPr lang="en-US" sz="1600" dirty="0" smtClean="0">
              <a:latin typeface="Copperplate Gothic Bold" pitchFamily="34" charset="0"/>
            </a:endParaRPr>
          </a:p>
          <a:p>
            <a:endParaRPr lang="en-US" sz="1600" dirty="0" smtClean="0">
              <a:latin typeface="Copperplate Gothic Bold" pitchFamily="34" charset="0"/>
            </a:endParaRPr>
          </a:p>
          <a:p>
            <a:pPr>
              <a:buNone/>
            </a:pPr>
            <a:r>
              <a:rPr lang="en-US" sz="1600" i="1" dirty="0" smtClean="0">
                <a:solidFill>
                  <a:srgbClr val="FF0000"/>
                </a:solidFill>
                <a:latin typeface="Copperplate Gothic Bold" pitchFamily="34" charset="0"/>
              </a:rPr>
              <a:t>On ne </a:t>
            </a:r>
            <a:r>
              <a:rPr lang="en-US" sz="1600" i="1" dirty="0" err="1" smtClean="0">
                <a:solidFill>
                  <a:srgbClr val="FF0000"/>
                </a:solidFill>
                <a:latin typeface="Copperplate Gothic Bold" pitchFamily="34" charset="0"/>
              </a:rPr>
              <a:t>naît</a:t>
            </a:r>
            <a:r>
              <a:rPr lang="en-US" sz="1600" i="1" dirty="0" smtClean="0">
                <a:solidFill>
                  <a:srgbClr val="FF0000"/>
                </a:solidFill>
                <a:latin typeface="Copperplate Gothic Bold" pitchFamily="34" charset="0"/>
              </a:rPr>
              <a:t> pas femme: on le </a:t>
            </a:r>
            <a:r>
              <a:rPr lang="en-US" sz="1600" i="1" dirty="0" err="1" smtClean="0">
                <a:solidFill>
                  <a:srgbClr val="FF0000"/>
                </a:solidFill>
                <a:latin typeface="Copperplate Gothic Bold" pitchFamily="34" charset="0"/>
              </a:rPr>
              <a:t>devient</a:t>
            </a:r>
            <a:r>
              <a:rPr lang="en-US" sz="1600" i="1" dirty="0" smtClean="0">
                <a:solidFill>
                  <a:srgbClr val="FF0000"/>
                </a:solidFill>
                <a:latin typeface="Copperplate Gothic Bold" pitchFamily="34" charset="0"/>
              </a:rPr>
              <a:t> </a:t>
            </a:r>
            <a:r>
              <a:rPr lang="en-US" sz="1600" i="1" dirty="0" smtClean="0">
                <a:solidFill>
                  <a:srgbClr val="FF0000"/>
                </a:solidFill>
                <a:latin typeface="Copperplate Gothic Bold" pitchFamily="34" charset="0"/>
              </a:rPr>
              <a:t>.</a:t>
            </a:r>
            <a:endParaRPr lang="en-US" sz="1600" i="1" dirty="0" smtClean="0">
              <a:solidFill>
                <a:srgbClr val="FF0000"/>
              </a:solidFill>
              <a:latin typeface="Copperplate Gothic Bold" pitchFamily="34" charset="0"/>
            </a:endParaRPr>
          </a:p>
          <a:p>
            <a:pPr>
              <a:buNone/>
            </a:pPr>
            <a:r>
              <a:rPr lang="en-US" sz="1600" i="1" dirty="0" smtClean="0">
                <a:solidFill>
                  <a:schemeClr val="bg1">
                    <a:lumMod val="50000"/>
                    <a:lumOff val="50000"/>
                  </a:schemeClr>
                </a:solidFill>
                <a:latin typeface="Copperplate Gothic Bold" pitchFamily="34" charset="0"/>
              </a:rPr>
              <a:t>On ne </a:t>
            </a:r>
            <a:r>
              <a:rPr lang="en-US" sz="1600" i="1" dirty="0" err="1" smtClean="0">
                <a:solidFill>
                  <a:schemeClr val="bg1">
                    <a:lumMod val="50000"/>
                    <a:lumOff val="50000"/>
                  </a:schemeClr>
                </a:solidFill>
                <a:latin typeface="Copperplate Gothic Bold" pitchFamily="34" charset="0"/>
              </a:rPr>
              <a:t>naît</a:t>
            </a:r>
            <a:r>
              <a:rPr lang="en-US" sz="1600" i="1" dirty="0" smtClean="0">
                <a:solidFill>
                  <a:schemeClr val="bg1">
                    <a:lumMod val="50000"/>
                    <a:lumOff val="50000"/>
                  </a:schemeClr>
                </a:solidFill>
                <a:latin typeface="Copperplate Gothic Bold" pitchFamily="34" charset="0"/>
              </a:rPr>
              <a:t> pas femme: on le devi</a:t>
            </a:r>
            <a:r>
              <a:rPr lang="en-US" sz="1600" dirty="0" smtClean="0">
                <a:solidFill>
                  <a:schemeClr val="bg1">
                    <a:lumMod val="50000"/>
                    <a:lumOff val="50000"/>
                  </a:schemeClr>
                </a:solidFill>
                <a:latin typeface="Copperplate Gothic Bold" pitchFamily="34" charset="0"/>
              </a:rPr>
              <a:t>a</a:t>
            </a:r>
            <a:r>
              <a:rPr lang="en-US" sz="1600" i="1" dirty="0" smtClean="0">
                <a:solidFill>
                  <a:schemeClr val="bg1">
                    <a:lumMod val="50000"/>
                    <a:lumOff val="50000"/>
                  </a:schemeClr>
                </a:solidFill>
                <a:latin typeface="Copperplate Gothic Bold" pitchFamily="34" charset="0"/>
              </a:rPr>
              <a:t>nt? </a:t>
            </a: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b="1" u="sng" dirty="0" smtClean="0">
                <a:solidFill>
                  <a:schemeClr val="bg1">
                    <a:lumMod val="50000"/>
                    <a:lumOff val="50000"/>
                  </a:schemeClr>
                </a:solidFill>
                <a:latin typeface="Copperplate Gothic Bold" pitchFamily="34" charset="0"/>
              </a:rPr>
              <a:t>SUM</a:t>
            </a:r>
          </a:p>
          <a:p>
            <a:endParaRPr lang="en-US" sz="1600" dirty="0" smtClean="0">
              <a:latin typeface="Copperplate Gothic Bold" pitchFamily="34" charset="0"/>
            </a:endParaRPr>
          </a:p>
          <a:p>
            <a:r>
              <a:rPr lang="en-US" sz="1600" dirty="0" smtClean="0">
                <a:latin typeface="Copperplate Gothic Bold" pitchFamily="34" charset="0"/>
              </a:rPr>
              <a:t>Ordinal\ Primal</a:t>
            </a:r>
          </a:p>
          <a:p>
            <a:r>
              <a:rPr lang="en-US" sz="1600" dirty="0" smtClean="0">
                <a:latin typeface="Copperplate Gothic Bold" pitchFamily="34" charset="0"/>
              </a:rPr>
              <a:t>Contractual\ Convoluted</a:t>
            </a:r>
          </a:p>
          <a:p>
            <a:r>
              <a:rPr lang="en-US" sz="1600" dirty="0" smtClean="0">
                <a:latin typeface="Copperplate Gothic Bold" pitchFamily="34" charset="0"/>
              </a:rPr>
              <a:t>Sequential\ Serially Subversive</a:t>
            </a:r>
          </a:p>
          <a:p>
            <a:endParaRPr lang="en-US" sz="1600" dirty="0" smtClean="0">
              <a:latin typeface="Copperplate Gothic Bold" pitchFamily="34" charset="0"/>
            </a:endParaRPr>
          </a:p>
          <a:p>
            <a:endParaRPr lang="en-US" sz="1600" dirty="0" smtClean="0">
              <a:latin typeface="Copperplate Gothic Bold" pitchFamily="34" charset="0"/>
            </a:endParaRPr>
          </a:p>
          <a:p>
            <a:pPr algn="r">
              <a:buNone/>
            </a:pPr>
            <a:r>
              <a:rPr lang="en-US" sz="1600" dirty="0" smtClean="0">
                <a:latin typeface="Copperplate Gothic Bold" pitchFamily="34" charset="0"/>
              </a:rPr>
              <a:t>Second to None: </a:t>
            </a:r>
          </a:p>
          <a:p>
            <a:pPr algn="r">
              <a:buNone/>
            </a:pPr>
            <a:endParaRPr lang="en-US" sz="1600" dirty="0" smtClean="0">
              <a:latin typeface="Copperplate Gothic Bold" pitchFamily="34" charset="0"/>
            </a:endParaRPr>
          </a:p>
          <a:p>
            <a:pPr algn="r">
              <a:buNone/>
            </a:pPr>
            <a:r>
              <a:rPr lang="en-US" sz="1600" dirty="0" smtClean="0">
                <a:latin typeface="Copperplate Gothic Bold" pitchFamily="34" charset="0"/>
              </a:rPr>
              <a:t>Singular,  </a:t>
            </a:r>
          </a:p>
          <a:p>
            <a:pPr algn="r">
              <a:buNone/>
            </a:pPr>
            <a:r>
              <a:rPr lang="en-US" sz="1600" dirty="0" smtClean="0">
                <a:latin typeface="Copperplate Gothic Bold" pitchFamily="34" charset="0"/>
              </a:rPr>
              <a:t>Transitive, </a:t>
            </a:r>
          </a:p>
          <a:p>
            <a:pPr algn="r">
              <a:buNone/>
            </a:pPr>
            <a:r>
              <a:rPr lang="en-US" sz="1600" dirty="0" smtClean="0">
                <a:latin typeface="Copperplate Gothic Bold" pitchFamily="34" charset="0"/>
              </a:rPr>
              <a:t>Transformative, </a:t>
            </a:r>
          </a:p>
          <a:p>
            <a:pPr algn="r">
              <a:buNone/>
            </a:pPr>
            <a:r>
              <a:rPr lang="en-US" sz="1600" dirty="0" err="1" smtClean="0">
                <a:latin typeface="Copperplate Gothic Bold" pitchFamily="34" charset="0"/>
              </a:rPr>
              <a:t>Transgenerative</a:t>
            </a:r>
            <a:endParaRPr lang="en-US" sz="1600" dirty="0" smtClean="0">
              <a:latin typeface="Copperplate Gothic Bold" pitchFamily="34" charset="0"/>
            </a:endParaRP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Undutiful Daughters - Edited By Henriette Gunkel, Chrysanthi Nigianni and Fanny Soderback"/>
          <p:cNvPicPr>
            <a:picLocks noChangeAspect="1" noChangeArrowheads="1"/>
          </p:cNvPicPr>
          <p:nvPr/>
        </p:nvPicPr>
        <p:blipFill>
          <a:blip r:embed="rId3" cstate="print"/>
          <a:srcRect/>
          <a:stretch>
            <a:fillRect/>
          </a:stretch>
        </p:blipFill>
        <p:spPr bwMode="auto">
          <a:xfrm>
            <a:off x="304800" y="3429000"/>
            <a:ext cx="1828800" cy="2727344"/>
          </a:xfrm>
          <a:prstGeom prst="rect">
            <a:avLst/>
          </a:prstGeom>
          <a:noFill/>
        </p:spPr>
      </p:pic>
      <p:pic>
        <p:nvPicPr>
          <p:cNvPr id="35844" name="Picture 4" descr="http://muse.jhu.edu/images/journals/pdfpreviews/wsq/v041/41.1-2.lee.gif"/>
          <p:cNvPicPr>
            <a:picLocks noChangeAspect="1" noChangeArrowheads="1"/>
          </p:cNvPicPr>
          <p:nvPr/>
        </p:nvPicPr>
        <p:blipFill>
          <a:blip r:embed="rId4" cstate="print"/>
          <a:srcRect/>
          <a:stretch>
            <a:fillRect/>
          </a:stretch>
        </p:blipFill>
        <p:spPr bwMode="auto">
          <a:xfrm>
            <a:off x="4800600" y="304800"/>
            <a:ext cx="4114800" cy="6172200"/>
          </a:xfrm>
          <a:prstGeom prst="rect">
            <a:avLst/>
          </a:prstGeom>
          <a:noFill/>
        </p:spPr>
      </p:pic>
      <p:sp>
        <p:nvSpPr>
          <p:cNvPr id="35846" name="AutoShape 6" descr="data:image/jpeg;base64,/9j/4AAQSkZJRgABAQAAAQABAAD/2wCEAAkGBxQSEhQUEhQVFhQUFhQUFBQSFxcUFBUVFBQWFxYVFBQYHyggGBwlHBQXITEhJSkrLi4uFx8zODMsNygtLiwBCgoKDg0OFA8PFywcFBwsNywsLCwsLDcsKysrNywsNywrNywsLCwsLCssLCsrKyssNzcsKysrKzcrKywrKysrK//AABEIANwAiAMBIgACEQEDEQH/xAAcAAAABwEBAAAAAAAAAAAAAAAAAQIDBAUGBwj/xABEEAACAQIEAwQGBwcDAQkAAAABAhEAAwQSITEFQVEGEyJhMlJxgZGhF0JVYpTR4wcUcpKxwfAjovHhFkNERVOCg8PT/8QAGAEBAQEBAQAAAAAAAAAAAAAAAAECAwT/xAAfEQEBAQEAAQUBAQAAAAAAAAAAARECIQMSEzFhUUH/2gAMAwEAAhEDEQA/AO40K8rGyvQfAUzi7C5fRB9oFTVx6voV5BbCJ6i/yim2wq+qvwFNR7CoV47OGX1V+Apt8Mvqj4Cmj2RQrxobA9UfAUnul9UfAU0ezaFeMjZX1R8BSRbX1R8BTR7PoV4x7pfVHwFDul6D4Cmj2dRV4zFpfVHwFA2l9UfAUTXs2hXi8Wl6D4Cia0vQfAVVe0aFeLDbHQfChQbNrYmrleApct2XJuKty3ed7hg2rRtEhQ3h1DEdQdRvVYwHOrWxxru+4y257lbiMGbS9bukl1YBdN+vSs0UFrg91lDKsyocLIzFC2UMB0kxNC7wG6pEhYys5IYZQEbK2ZhtDCDVre40rLZDWmbuQiZTdPdvbVpCvby+lHhmdelO3+0SlTbNgm2Ue0y96Jytd71SjC2ApU6TBBgaVnaqJxrhCKbxt2/ClrDNIuaI10LJOaS4JJA1ETVXiezmIUwUBbvEtZUYMwuXBNtSBtmA0PlVjj+NK63l7kgXrdm00XJgWSpkSnMqNPnUnB8eF3Eksgt99iMPeZ+9ICmwjKqzlG8nWd45VZTGaxvC3tIrsVKvOQq0yFJBI8gRFWWK4DYW/h7Ge8P3i3YYXGKOqPiNFVrYQFlB55hTnaIo1q0y50YPcQYdntXAqembitbVQsuxBBGu40FFiOOq12ze7jx2EtJbDXMyTZ9B2XICSDrExMVUVV7s7iFZ1ySyF5QHxMLb927qp1K5tJ86afgd1WZTkGSc7ZxlQhzbKseRzAiKtMX2hN1LS3kd3tSMwvMiXFL5z3lsL6Uz4gRvtpS8T2pF1Ht37LXVdERnN0LfY2nZ7btdFuGK5yuq6gUFQ/ArypcchQtsEnxKZVXNtnX1lDCJFTV7KXwWD92pVHuGXUkKio2oBkSLiwfb0ohx1FsPZXDZRctNaZkuxOZw6uQUJJAAXUmRB05tXu0ga/eutY0vYf8Ad2QXIIXIqBlfIYMIOXM01cJw/Z++8ZEzNCHKCMwW4YR2HJT1quxVjIQCVMgMCpBBB22qyxPasXGsu9q4HtIqE28SyIe7XKjogTwONDMkaDQVX8b4wcTd70gBiqKx0l2UQbjwACx5wBRMRoooog80ecVpcJNHRzQojbG3BqzxeCSylnMpc3LfesMxWFJIVVjnAmTO+2mseBzqbcxuZEW4iuLQKoSSDlJnKYOo1PnqaxuhrjHZ4YfO/eKyrcVUDCGZTbFwEjrDKCOeu1K452eb94uCwq5e/ayqKfQOUsoYchlUmddjRY3ijXVZbqq2a73s6qQcoUgAaZYUCOUU+/H3Ds4RJe73zTmIYlWRlInYq7D31lVP/wBnLjTLIoCC4Wc5AEL5JIIkQeRptOzVxgpBtkMl24pDT4bJh403EbdIqXbxqoLot2kVbqBCMzkgSGkMTJMgb9KXgOK3LKKqQQl3vRPsAdP4WCrI8qqq08GK2bxIRiosHMHOa33pMQuxkbztpSb3Zu8r3EMTaBN2AxKQ2XURO+xAgjWptrHkLdUord81tmmdO7YsqjXbl7KfvceYqbdy2ty1kyFLjMTGfOkXJnwnQdBpSVGa4jgGtXGtuBmQkNGonyPPrVdiV00InePKrS8BOgCg7AbAcgJqq4hbl1Ubke+tJEjiWIsLdYWgbiAQD6IJjf2VW2l0MrIO0bg/lTnc5TDe2pAxCqdj7VIman00q7lkjWKampeIvK2oPuIiojmtRkoNrUkgMJGh5ioatThHMVQ4G11oU2DNCg6j3etSf3hgNh01Rfy1puK0FnFWu7S2z+HKqtAbY3M9wEHTaADvNcpVZ65cuD0lA1jW2o84MjzFGXczABgTpbUwBudqu2xNpyDcIOYEto0B7lwSwH3V/pFLyWmDLbKq10gHwmEVnJOvqgBR56n2aRnO9f7v8i/lQOJbov8AIv5eVW/DbqW0fMT/AKilGUb5csjy1aPZHnUvE37LauwbLbVEXK2UQhmOnib/AG0WM53zwTlECAW7tYBOwJiOVRruJf7v8iflWixdq0beS04gS7EqRnKqFUT1lmI/irP37VFVN+SSTuegAHwFU3fEXnIOq2218o1jzrQXbdZLE3SLrMOpFVERmJNE9aLgvZa/jAWtlAPvGJqzxH7M8Yqk/wCm0dG191Z+TiXLWvZawxNNxVhjeF3LRhwR8x8qimx51vZWbLDFSEeRrSO786O2I99UKYUKJm5UdB1vLVhY4Yrd2MxD3EdwIGUZc0AmeYUmeU0nudKkHEvpt6OSQBOX1Z6VwjVIscKc6+GIzbjRSNCek0t+EPHKSrNBIkBYmem/yqQlxzPPNlB0nVdF+AmpF7FXCSc0kTrA5tm/r/etS6ipxXCLiyCBIDHKG1hWymPfUB7ZDMDBglZGokGNDV22KYDWc4BUMSNFblEanfWee1QcQJIBXLCqoEQYA3qitdOlNumlTWtxvSMg6ClRUYqzWFx6f6jj7x/rXS79msJxa0qXHnxMSTB2GtWVVr2SvHu3UK5dSpRkIUqCTqZ3E10HtDhsUcLbyuFdx494jT/DXK+z3Gmwt7vRsfC38PsrqfaLtC1vC4a8uVw0Ss5TG7ENqOXSvL6vNnTvx14Yjj/C1RVX/Ve9s0g5ZnkTpFV3E+zD2bYdyBImOk8q3trtajqr3MO6AiUuRnHyAisd2o4x37wCSuumx9lPT763P8dOuZZrGvbprLU3E2ihhhymoh1r2vHSWoUCeVCiO927enWrGxZtDL9aCC0gyfDMT5tp7hUO0s1Ow6pro2nsrhmNn1NpNVjMBpAO+UQR7yf5RTWBxARIzQcxaBMjKhCabHVmmelB0T73ypsW0HrfKt8xmk37ViVE6CdYOssoHt0k+01S469ndmB0Jn3cgPIDSrhrSH1/lTF3C2/v/wC2tIoL6zSSIirO/YTQjPPTw02cPb+//toIJE1ku2XD4K3BsdG8iNq2jjUxt57++msRhRcQo2xH+GpVjlTJVz2axis4tX2Y2zouu06ECdpmomNwZRyp3BIqtYQffTrn3RqdZXT8FbsWwbZv3XAELbkKAOhIEn5VT8RTD2wVUSc0gnf2TVFZ7Q3gApIPtGtW/ZzAi8puOMxDQAdR1rzfHZ912+TWU4o8sf8ANKgxVx2hwLW7zzrJkHrVSwr1c3w4dfZlt6FKIo60y9CIk/lUiwmlHg8HcfVRp56VPTAONwf61iLUFkod3zqX3B6Glfu5/vWpYiDkpDLIqwWxm9HX2a0G4cwjQ02CoOFFQ7yGtGvD39U1Gv4Bt4NRpne636UjLpVpdwpqPcwsVmkY7tdw6V71dx6X51iQktFdbxuCDoyN9YEfIxXMHw+S4wbdN/aKspYj3LfjMctP+tavsVf9O35hgPdBrKodz1M0vD3ihlSQeop1NXm43/FeHJdBZo9GTPLz/rXOuIIuc5PRGg8451Y4vjV24mRnOXaOvt61VPWeZi9eUR0oU69CurD07wVrirAUFQTqdPdVzcYHedRyqFg8aWgFCD0nb2082NgmQAB7652mGw4Poo7Rp4tKQzBf+7tg7+IifLlUfG8XUaO4TyZoMfwiqu92lwgOl0GPVAHxJOtc61IvE4iPqhDzOU6/IU9+/sRIUHnFZYdtcHzdZG/iWakYbtdgrhhMSqt0aIPvqTTGlt4lXEECf79OoosTZKldCVMyvQxp7t9apOKccRAuoa4YAVdSQTof8mpq48ZfHo3ONfdJqXrY17Tl/D6nQn/nqP8ANKjYvAjKzc11CRqY3j26e8U4OIpyZh8Ip+3xMxOZLg6egw+OhpL/AFL+M5dwSknUDVhG22p0PlrWM7U9lO8dntkSBrH1wAGiORjUddeldQxd+1dEZ2tNyO0T8jVJiuE3SQUZLmUq05hJKTlnnzO80lsXHGcTwO8pjJPQrqCPLroQffVXiEKtBEeRrpnE8K9p0JIAXdTrIBOkiOTRWf4oLRVQwzOPreiIG2+s1udntZ/C8LzLndgq/M0d7B2YEFhr6R2qRfaTmaNOuigeQ51WcQvnQF5XkBqAfzrU2pZhvG4LKfCZ0mhRXcTmUdRsR/m1CtyM+Honi3HFw65rnhQaDXVjE6Dp51yftF2/u3iVt+BdRodwasuO8Ix+LjvCAFBUKWGxidB7KzOO7I3bDWhdZR3rhJWWgnadqzJL5NqlvY+4+rMT7ajFzXQh+zVv/XXn9U/nUDjfZOzhoU3GuXCJygBQo+9v8K14hlYhmJoih6H4VemwqaAD202Wpp7Ujs32gfDEAzCkMp3yttqOhrpVjtnZKBjGY9WEa9NNK5S7A1He3O1cuvT267T1PGdTXWrvamy0QxnnzHuio540p9F1+X965KcI2pBoCxcGzfOp8X6xe/x1e5xlxsxPsI/KoWJ4s3X4kf2iua5rg50RxD9a18Z721xuPkyWUf8Au/sKpb2JGuvwFUDYt/8AgU2cSx+sa1OEva7/AHhdTlzHlIH9JqDjGJ5H5RHOAKhrfI2NOHFTvWsTYZkihS5FCtMPQrvWa7W2AzYY80v24H8RA/tWiuNHKsr2icnE4dRt3tnXlPiMfL5Vm+Go03F+IixbZ/rHRB1Ncvx2KZmLMZZjqTV3254lmvZOVsR7zE1krjTWb5rUFcaozmk3norjaVpKBuUDephmpvPRElr9NtfNR8+tBzVxNOG7SC9NNSZpgUxpBUUc0RqoSaBpRpIFWA20NCgwoVR6Fvt51U4vBqXW65b/AE/Hlnw5lGhPmKm3bgiqPtJiSuGfXU+H4ms9DD8QxZuOzndyW+JqJmoM1RnuVlTWIfWizSKZZqVbNbw0dw0giidtaE0w00W1paGaaNBWqIWx1oqKgKATQJpJoUBzR0mlCrADQojQqjuTXZECst22v5bdtR9Zif5f+avBc0O+vSqHtXw17hsnMJdWyJDFmbPlCrpEmCfIbxIrPVVkGbSol1qn3MDdCZjbYBVDsSIAUzBP8rfynpTVnhdxr9uwwyPdZUGcHQswWWjYAnXpB6UkFcaC1JtYF3L90puBPrICQQSYIG+saDemr9hrbFXBDaGD0IkHQkazWkMuaGag1JoEk0S0CaKalC5pNChUAoxSYpQFAUUqaKhVAmhRUKo64l2fnVP2n4qGYWbnhQKjWyil2R7ZOqSwClgdTrsumlWFm5MVme2DDvl8lrF+1Fd7U3czsFQFrjXFEEhMxUlV6jwAaj1tpNQF484vrfKISisiKc2VQysszMlvGxk86gOdKYNIVdYftI1sW1t2raLbbOoXPBOVQcxnxegpk7GYqnxF4uxY8z1J0iBqZJ0A1JpBNJatoSxpBpTGkzQFRAUYoUAFHRAUYqATRzRxQIoCFA0KOKoIUKOhQekLP7MSv/igf/hj/wCyqXiP7FWvXC5x4E8v3YmI8++rr9Csji5/YQx/8wH4U/8A7Un6Bj9oD8L+tXaqFBxT6BT9oD8L+tQP7BT9oD8L+tXa6FBxL6Az9oD8L+tRfQCftAfhv1q7dQoOI/QCftAfhf1qH0An7QH4b9au3UKDiP0An7QH4b9aj+gI/aA/DfrV22hQcT+gM/aA/C/rUPoDP2gPwv61dsoUHE/oDP2gPwv61D6Az9oD8L+tXbKFBxP6Az9oD8L+tRV22hQ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48" name="AutoShape 8" descr="data:image/jpeg;base64,/9j/4AAQSkZJRgABAQAAAQABAAD/2wCEAAkGBxQSEhQUEhQVFhQUFhQUFBQSFxcUFBUVFBQWFxYVFBQYHyggGBwlHBQXITEhJSkrLi4uFx8zODMsNygtLiwBCgoKDg0OFA8PFywcFBwsNywsLCwsLDcsKysrNywsNywrNywsLCwsLCssLCsrKyssNzcsKysrKzcrKywrKysrK//AABEIANwAiAMBIgACEQEDEQH/xAAcAAAABwEBAAAAAAAAAAAAAAAAAQIDBAUGBwj/xABEEAACAQIEAwQGBwcDAQkAAAABAhEAAwQSITEFQVEGEyJhMlJxgZGhF0JVYpTR4wcUcpKxwfAjovHhFkNERVOCg8PT/8QAGAEBAQEBAQAAAAAAAAAAAAAAAAECAwT/xAAfEQEBAQEAAQUBAQAAAAAAAAAAARECIQMSEzFhUUH/2gAMAwEAAhEDEQA/AO40K8rGyvQfAUzi7C5fRB9oFTVx6voV5BbCJ6i/yim2wq+qvwFNR7CoV47OGX1V+Apt8Mvqj4Cmj2RQrxobA9UfAUnul9UfAU0ezaFeMjZX1R8BSRbX1R8BTR7PoV4x7pfVHwFDul6D4Cmj2dRV4zFpfVHwFA2l9UfAUTXs2hXi8Wl6D4Cia0vQfAVVe0aFeLDbHQfChQbNrYmrleApct2XJuKty3ed7hg2rRtEhQ3h1DEdQdRvVYwHOrWxxru+4y257lbiMGbS9bukl1YBdN+vSs0UFrg91lDKsyocLIzFC2UMB0kxNC7wG6pEhYys5IYZQEbK2ZhtDCDVre40rLZDWmbuQiZTdPdvbVpCvby+lHhmdelO3+0SlTbNgm2Ue0y96Jytd71SjC2ApU6TBBgaVnaqJxrhCKbxt2/ClrDNIuaI10LJOaS4JJA1ETVXiezmIUwUBbvEtZUYMwuXBNtSBtmA0PlVjj+NK63l7kgXrdm00XJgWSpkSnMqNPnUnB8eF3Eksgt99iMPeZ+9ICmwjKqzlG8nWd45VZTGaxvC3tIrsVKvOQq0yFJBI8gRFWWK4DYW/h7Ge8P3i3YYXGKOqPiNFVrYQFlB55hTnaIo1q0y50YPcQYdntXAqembitbVQsuxBBGu40FFiOOq12ze7jx2EtJbDXMyTZ9B2XICSDrExMVUVV7s7iFZ1ySyF5QHxMLb927qp1K5tJ86afgd1WZTkGSc7ZxlQhzbKseRzAiKtMX2hN1LS3kd3tSMwvMiXFL5z3lsL6Uz4gRvtpS8T2pF1Ht37LXVdERnN0LfY2nZ7btdFuGK5yuq6gUFQ/ArypcchQtsEnxKZVXNtnX1lDCJFTV7KXwWD92pVHuGXUkKio2oBkSLiwfb0ohx1FsPZXDZRctNaZkuxOZw6uQUJJAAXUmRB05tXu0ga/eutY0vYf8Ad2QXIIXIqBlfIYMIOXM01cJw/Z++8ZEzNCHKCMwW4YR2HJT1quxVjIQCVMgMCpBBB22qyxPasXGsu9q4HtIqE28SyIe7XKjogTwONDMkaDQVX8b4wcTd70gBiqKx0l2UQbjwACx5wBRMRoooog80ecVpcJNHRzQojbG3BqzxeCSylnMpc3LfesMxWFJIVVjnAmTO+2mseBzqbcxuZEW4iuLQKoSSDlJnKYOo1PnqaxuhrjHZ4YfO/eKyrcVUDCGZTbFwEjrDKCOeu1K452eb94uCwq5e/ayqKfQOUsoYchlUmddjRY3ijXVZbqq2a73s6qQcoUgAaZYUCOUU+/H3Ds4RJe73zTmIYlWRlInYq7D31lVP/wBnLjTLIoCC4Wc5AEL5JIIkQeRptOzVxgpBtkMl24pDT4bJh403EbdIqXbxqoLot2kVbqBCMzkgSGkMTJMgb9KXgOK3LKKqQQl3vRPsAdP4WCrI8qqq08GK2bxIRiosHMHOa33pMQuxkbztpSb3Zu8r3EMTaBN2AxKQ2XURO+xAgjWptrHkLdUord81tmmdO7YsqjXbl7KfvceYqbdy2ty1kyFLjMTGfOkXJnwnQdBpSVGa4jgGtXGtuBmQkNGonyPPrVdiV00InePKrS8BOgCg7AbAcgJqq4hbl1Ubke+tJEjiWIsLdYWgbiAQD6IJjf2VW2l0MrIO0bg/lTnc5TDe2pAxCqdj7VIman00q7lkjWKampeIvK2oPuIiojmtRkoNrUkgMJGh5ioatThHMVQ4G11oU2DNCg6j3etSf3hgNh01Rfy1puK0FnFWu7S2z+HKqtAbY3M9wEHTaADvNcpVZ65cuD0lA1jW2o84MjzFGXczABgTpbUwBudqu2xNpyDcIOYEto0B7lwSwH3V/pFLyWmDLbKq10gHwmEVnJOvqgBR56n2aRnO9f7v8i/lQOJbov8AIv5eVW/DbqW0fMT/AKilGUb5csjy1aPZHnUvE37LauwbLbVEXK2UQhmOnib/AG0WM53zwTlECAW7tYBOwJiOVRruJf7v8iflWixdq0beS04gS7EqRnKqFUT1lmI/irP37VFVN+SSTuegAHwFU3fEXnIOq2218o1jzrQXbdZLE3SLrMOpFVERmJNE9aLgvZa/jAWtlAPvGJqzxH7M8Yqk/wCm0dG191Z+TiXLWvZawxNNxVhjeF3LRhwR8x8qimx51vZWbLDFSEeRrSO786O2I99UKYUKJm5UdB1vLVhY4Yrd2MxD3EdwIGUZc0AmeYUmeU0nudKkHEvpt6OSQBOX1Z6VwjVIscKc6+GIzbjRSNCek0t+EPHKSrNBIkBYmem/yqQlxzPPNlB0nVdF+AmpF7FXCSc0kTrA5tm/r/etS6ipxXCLiyCBIDHKG1hWymPfUB7ZDMDBglZGokGNDV22KYDWc4BUMSNFblEanfWee1QcQJIBXLCqoEQYA3qitdOlNumlTWtxvSMg6ClRUYqzWFx6f6jj7x/rXS79msJxa0qXHnxMSTB2GtWVVr2SvHu3UK5dSpRkIUqCTqZ3E10HtDhsUcLbyuFdx494jT/DXK+z3Gmwt7vRsfC38PsrqfaLtC1vC4a8uVw0Ss5TG7ENqOXSvL6vNnTvx14Yjj/C1RVX/Ve9s0g5ZnkTpFV3E+zD2bYdyBImOk8q3trtajqr3MO6AiUuRnHyAisd2o4x37wCSuumx9lPT763P8dOuZZrGvbprLU3E2ihhhymoh1r2vHSWoUCeVCiO927enWrGxZtDL9aCC0gyfDMT5tp7hUO0s1Ow6pro2nsrhmNn1NpNVjMBpAO+UQR7yf5RTWBxARIzQcxaBMjKhCabHVmmelB0T73ypsW0HrfKt8xmk37ViVE6CdYOssoHt0k+01S469ndmB0Jn3cgPIDSrhrSH1/lTF3C2/v/wC2tIoL6zSSIirO/YTQjPPTw02cPb+//toIJE1ku2XD4K3BsdG8iNq2jjUxt57++msRhRcQo2xH+GpVjlTJVz2axis4tX2Y2zouu06ECdpmomNwZRyp3BIqtYQffTrn3RqdZXT8FbsWwbZv3XAELbkKAOhIEn5VT8RTD2wVUSc0gnf2TVFZ7Q3gApIPtGtW/ZzAi8puOMxDQAdR1rzfHZ912+TWU4o8sf8ANKgxVx2hwLW7zzrJkHrVSwr1c3w4dfZlt6FKIo60y9CIk/lUiwmlHg8HcfVRp56VPTAONwf61iLUFkod3zqX3B6Glfu5/vWpYiDkpDLIqwWxm9HX2a0G4cwjQ02CoOFFQ7yGtGvD39U1Gv4Bt4NRpne636UjLpVpdwpqPcwsVmkY7tdw6V71dx6X51iQktFdbxuCDoyN9YEfIxXMHw+S4wbdN/aKspYj3LfjMctP+tavsVf9O35hgPdBrKodz1M0vD3ihlSQeop1NXm43/FeHJdBZo9GTPLz/rXOuIIuc5PRGg8451Y4vjV24mRnOXaOvt61VPWeZi9eUR0oU69CurD07wVrirAUFQTqdPdVzcYHedRyqFg8aWgFCD0nb2082NgmQAB7652mGw4Poo7Rp4tKQzBf+7tg7+IifLlUfG8XUaO4TyZoMfwiqu92lwgOl0GPVAHxJOtc61IvE4iPqhDzOU6/IU9+/sRIUHnFZYdtcHzdZG/iWakYbtdgrhhMSqt0aIPvqTTGlt4lXEECf79OoosTZKldCVMyvQxp7t9apOKccRAuoa4YAVdSQTof8mpq48ZfHo3ONfdJqXrY17Tl/D6nQn/nqP8ANKjYvAjKzc11CRqY3j26e8U4OIpyZh8Ip+3xMxOZLg6egw+OhpL/AFL+M5dwSknUDVhG22p0PlrWM7U9lO8dntkSBrH1wAGiORjUddeldQxd+1dEZ2tNyO0T8jVJiuE3SQUZLmUq05hJKTlnnzO80lsXHGcTwO8pjJPQrqCPLroQffVXiEKtBEeRrpnE8K9p0JIAXdTrIBOkiOTRWf4oLRVQwzOPreiIG2+s1udntZ/C8LzLndgq/M0d7B2YEFhr6R2qRfaTmaNOuigeQ51WcQvnQF5XkBqAfzrU2pZhvG4LKfCZ0mhRXcTmUdRsR/m1CtyM+Honi3HFw65rnhQaDXVjE6Dp51yftF2/u3iVt+BdRodwasuO8Ix+LjvCAFBUKWGxidB7KzOO7I3bDWhdZR3rhJWWgnadqzJL5NqlvY+4+rMT7ajFzXQh+zVv/XXn9U/nUDjfZOzhoU3GuXCJygBQo+9v8K14hlYhmJoih6H4VemwqaAD202Wpp7Ujs32gfDEAzCkMp3yttqOhrpVjtnZKBjGY9WEa9NNK5S7A1He3O1cuvT267T1PGdTXWrvamy0QxnnzHuio540p9F1+X965KcI2pBoCxcGzfOp8X6xe/x1e5xlxsxPsI/KoWJ4s3X4kf2iua5rg50RxD9a18Z721xuPkyWUf8Au/sKpb2JGuvwFUDYt/8AgU2cSx+sa1OEva7/AHhdTlzHlIH9JqDjGJ5H5RHOAKhrfI2NOHFTvWsTYZkihS5FCtMPQrvWa7W2AzYY80v24H8RA/tWiuNHKsr2icnE4dRt3tnXlPiMfL5Vm+Go03F+IixbZ/rHRB1Ncvx2KZmLMZZjqTV3254lmvZOVsR7zE1krjTWb5rUFcaozmk3norjaVpKBuUDephmpvPRElr9NtfNR8+tBzVxNOG7SC9NNSZpgUxpBUUc0RqoSaBpRpIFWA20NCgwoVR6Fvt51U4vBqXW65b/AE/Hlnw5lGhPmKm3bgiqPtJiSuGfXU+H4ms9DD8QxZuOzndyW+JqJmoM1RnuVlTWIfWizSKZZqVbNbw0dw0giidtaE0w00W1paGaaNBWqIWx1oqKgKATQJpJoUBzR0mlCrADQojQqjuTXZECst22v5bdtR9Zif5f+avBc0O+vSqHtXw17hsnMJdWyJDFmbPlCrpEmCfIbxIrPVVkGbSol1qn3MDdCZjbYBVDsSIAUzBP8rfynpTVnhdxr9uwwyPdZUGcHQswWWjYAnXpB6UkFcaC1JtYF3L90puBPrICQQSYIG+saDemr9hrbFXBDaGD0IkHQkazWkMuaGag1JoEk0S0CaKalC5pNChUAoxSYpQFAUUqaKhVAmhRUKo64l2fnVP2n4qGYWbnhQKjWyil2R7ZOqSwClgdTrsumlWFm5MVme2DDvl8lrF+1Fd7U3czsFQFrjXFEEhMxUlV6jwAaj1tpNQF484vrfKISisiKc2VQysszMlvGxk86gOdKYNIVdYftI1sW1t2raLbbOoXPBOVQcxnxegpk7GYqnxF4uxY8z1J0iBqZJ0A1JpBNJatoSxpBpTGkzQFRAUYoUAFHRAUYqATRzRxQIoCFA0KOKoIUKOhQekLP7MSv/igf/hj/wCyqXiP7FWvXC5x4E8v3YmI8++rr9Csji5/YQx/8wH4U/8A7Un6Bj9oD8L+tXaqFBxT6BT9oD8L+tQP7BT9oD8L+tXa6FBxL6Az9oD8L+tRfQCftAfhv1q7dQoOI/QCftAfhf1qH0An7QH4b9au3UKDiP0An7QH4b9aj+gI/aA/DfrV22hQcT+gM/aA/C/rUPoDP2gPwv61dsoUHE/oDP2gPwv61D6Az9oD8L+tXbKFBxP6Az9oD8L+tRV22hQ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50" name="AutoShape 10" descr="data:image/jpeg;base64,/9j/4AAQSkZJRgABAQAAAQABAAD/2wCEAAkGBxQSEhQUEhQVFhQUFhQUFBQSFxcUFBUVFBQWFxYVFBQYHyggGBwlHBQXITEhJSkrLi4uFx8zODMsNygtLiwBCgoKDg0OFA8PFywcFBwsNywsLCwsLDcsKysrNywsNywrNywsLCwsLCssLCsrKyssNzcsKysrKzcrKywrKysrK//AABEIANwAiAMBIgACEQEDEQH/xAAcAAAABwEBAAAAAAAAAAAAAAAAAQIDBAUGBwj/xABEEAACAQIEAwQGBwcDAQkAAAABAhEAAwQSITEFQVEGEyJhMlJxgZGhF0JVYpTR4wcUcpKxwfAjovHhFkNERVOCg8PT/8QAGAEBAQEBAQAAAAAAAAAAAAAAAAECAwT/xAAfEQEBAQEAAQUBAQAAAAAAAAAAARECIQMSEzFhUUH/2gAMAwEAAhEDEQA/AO40K8rGyvQfAUzi7C5fRB9oFTVx6voV5BbCJ6i/yim2wq+qvwFNR7CoV47OGX1V+Apt8Mvqj4Cmj2RQrxobA9UfAUnul9UfAU0ezaFeMjZX1R8BSRbX1R8BTR7PoV4x7pfVHwFDul6D4Cmj2dRV4zFpfVHwFA2l9UfAUTXs2hXi8Wl6D4Cia0vQfAVVe0aFeLDbHQfChQbNrYmrleApct2XJuKty3ed7hg2rRtEhQ3h1DEdQdRvVYwHOrWxxru+4y257lbiMGbS9bukl1YBdN+vSs0UFrg91lDKsyocLIzFC2UMB0kxNC7wG6pEhYys5IYZQEbK2ZhtDCDVre40rLZDWmbuQiZTdPdvbVpCvby+lHhmdelO3+0SlTbNgm2Ue0y96Jytd71SjC2ApU6TBBgaVnaqJxrhCKbxt2/ClrDNIuaI10LJOaS4JJA1ETVXiezmIUwUBbvEtZUYMwuXBNtSBtmA0PlVjj+NK63l7kgXrdm00XJgWSpkSnMqNPnUnB8eF3Eksgt99iMPeZ+9ICmwjKqzlG8nWd45VZTGaxvC3tIrsVKvOQq0yFJBI8gRFWWK4DYW/h7Ge8P3i3YYXGKOqPiNFVrYQFlB55hTnaIo1q0y50YPcQYdntXAqembitbVQsuxBBGu40FFiOOq12ze7jx2EtJbDXMyTZ9B2XICSDrExMVUVV7s7iFZ1ySyF5QHxMLb927qp1K5tJ86afgd1WZTkGSc7ZxlQhzbKseRzAiKtMX2hN1LS3kd3tSMwvMiXFL5z3lsL6Uz4gRvtpS8T2pF1Ht37LXVdERnN0LfY2nZ7btdFuGK5yuq6gUFQ/ArypcchQtsEnxKZVXNtnX1lDCJFTV7KXwWD92pVHuGXUkKio2oBkSLiwfb0ohx1FsPZXDZRctNaZkuxOZw6uQUJJAAXUmRB05tXu0ga/eutY0vYf8Ad2QXIIXIqBlfIYMIOXM01cJw/Z++8ZEzNCHKCMwW4YR2HJT1quxVjIQCVMgMCpBBB22qyxPasXGsu9q4HtIqE28SyIe7XKjogTwONDMkaDQVX8b4wcTd70gBiqKx0l2UQbjwACx5wBRMRoooog80ecVpcJNHRzQojbG3BqzxeCSylnMpc3LfesMxWFJIVVjnAmTO+2mseBzqbcxuZEW4iuLQKoSSDlJnKYOo1PnqaxuhrjHZ4YfO/eKyrcVUDCGZTbFwEjrDKCOeu1K452eb94uCwq5e/ayqKfQOUsoYchlUmddjRY3ijXVZbqq2a73s6qQcoUgAaZYUCOUU+/H3Ds4RJe73zTmIYlWRlInYq7D31lVP/wBnLjTLIoCC4Wc5AEL5JIIkQeRptOzVxgpBtkMl24pDT4bJh403EbdIqXbxqoLot2kVbqBCMzkgSGkMTJMgb9KXgOK3LKKqQQl3vRPsAdP4WCrI8qqq08GK2bxIRiosHMHOa33pMQuxkbztpSb3Zu8r3EMTaBN2AxKQ2XURO+xAgjWptrHkLdUord81tmmdO7YsqjXbl7KfvceYqbdy2ty1kyFLjMTGfOkXJnwnQdBpSVGa4jgGtXGtuBmQkNGonyPPrVdiV00InePKrS8BOgCg7AbAcgJqq4hbl1Ubke+tJEjiWIsLdYWgbiAQD6IJjf2VW2l0MrIO0bg/lTnc5TDe2pAxCqdj7VIman00q7lkjWKampeIvK2oPuIiojmtRkoNrUkgMJGh5ioatThHMVQ4G11oU2DNCg6j3etSf3hgNh01Rfy1puK0FnFWu7S2z+HKqtAbY3M9wEHTaADvNcpVZ65cuD0lA1jW2o84MjzFGXczABgTpbUwBudqu2xNpyDcIOYEto0B7lwSwH3V/pFLyWmDLbKq10gHwmEVnJOvqgBR56n2aRnO9f7v8i/lQOJbov8AIv5eVW/DbqW0fMT/AKilGUb5csjy1aPZHnUvE37LauwbLbVEXK2UQhmOnib/AG0WM53zwTlECAW7tYBOwJiOVRruJf7v8iflWixdq0beS04gS7EqRnKqFUT1lmI/irP37VFVN+SSTuegAHwFU3fEXnIOq2218o1jzrQXbdZLE3SLrMOpFVERmJNE9aLgvZa/jAWtlAPvGJqzxH7M8Yqk/wCm0dG191Z+TiXLWvZawxNNxVhjeF3LRhwR8x8qimx51vZWbLDFSEeRrSO786O2I99UKYUKJm5UdB1vLVhY4Yrd2MxD3EdwIGUZc0AmeYUmeU0nudKkHEvpt6OSQBOX1Z6VwjVIscKc6+GIzbjRSNCek0t+EPHKSrNBIkBYmem/yqQlxzPPNlB0nVdF+AmpF7FXCSc0kTrA5tm/r/etS6ipxXCLiyCBIDHKG1hWymPfUB7ZDMDBglZGokGNDV22KYDWc4BUMSNFblEanfWee1QcQJIBXLCqoEQYA3qitdOlNumlTWtxvSMg6ClRUYqzWFx6f6jj7x/rXS79msJxa0qXHnxMSTB2GtWVVr2SvHu3UK5dSpRkIUqCTqZ3E10HtDhsUcLbyuFdx494jT/DXK+z3Gmwt7vRsfC38PsrqfaLtC1vC4a8uVw0Ss5TG7ENqOXSvL6vNnTvx14Yjj/C1RVX/Ve9s0g5ZnkTpFV3E+zD2bYdyBImOk8q3trtajqr3MO6AiUuRnHyAisd2o4x37wCSuumx9lPT763P8dOuZZrGvbprLU3E2ihhhymoh1r2vHSWoUCeVCiO927enWrGxZtDL9aCC0gyfDMT5tp7hUO0s1Ow6pro2nsrhmNn1NpNVjMBpAO+UQR7yf5RTWBxARIzQcxaBMjKhCabHVmmelB0T73ypsW0HrfKt8xmk37ViVE6CdYOssoHt0k+01S469ndmB0Jn3cgPIDSrhrSH1/lTF3C2/v/wC2tIoL6zSSIirO/YTQjPPTw02cPb+//toIJE1ku2XD4K3BsdG8iNq2jjUxt57++msRhRcQo2xH+GpVjlTJVz2axis4tX2Y2zouu06ECdpmomNwZRyp3BIqtYQffTrn3RqdZXT8FbsWwbZv3XAELbkKAOhIEn5VT8RTD2wVUSc0gnf2TVFZ7Q3gApIPtGtW/ZzAi8puOMxDQAdR1rzfHZ912+TWU4o8sf8ANKgxVx2hwLW7zzrJkHrVSwr1c3w4dfZlt6FKIo60y9CIk/lUiwmlHg8HcfVRp56VPTAONwf61iLUFkod3zqX3B6Glfu5/vWpYiDkpDLIqwWxm9HX2a0G4cwjQ02CoOFFQ7yGtGvD39U1Gv4Bt4NRpne636UjLpVpdwpqPcwsVmkY7tdw6V71dx6X51iQktFdbxuCDoyN9YEfIxXMHw+S4wbdN/aKspYj3LfjMctP+tavsVf9O35hgPdBrKodz1M0vD3ihlSQeop1NXm43/FeHJdBZo9GTPLz/rXOuIIuc5PRGg8451Y4vjV24mRnOXaOvt61VPWeZi9eUR0oU69CurD07wVrirAUFQTqdPdVzcYHedRyqFg8aWgFCD0nb2082NgmQAB7652mGw4Poo7Rp4tKQzBf+7tg7+IifLlUfG8XUaO4TyZoMfwiqu92lwgOl0GPVAHxJOtc61IvE4iPqhDzOU6/IU9+/sRIUHnFZYdtcHzdZG/iWakYbtdgrhhMSqt0aIPvqTTGlt4lXEECf79OoosTZKldCVMyvQxp7t9apOKccRAuoa4YAVdSQTof8mpq48ZfHo3ONfdJqXrY17Tl/D6nQn/nqP8ANKjYvAjKzc11CRqY3j26e8U4OIpyZh8Ip+3xMxOZLg6egw+OhpL/AFL+M5dwSknUDVhG22p0PlrWM7U9lO8dntkSBrH1wAGiORjUddeldQxd+1dEZ2tNyO0T8jVJiuE3SQUZLmUq05hJKTlnnzO80lsXHGcTwO8pjJPQrqCPLroQffVXiEKtBEeRrpnE8K9p0JIAXdTrIBOkiOTRWf4oLRVQwzOPreiIG2+s1udntZ/C8LzLndgq/M0d7B2YEFhr6R2qRfaTmaNOuigeQ51WcQvnQF5XkBqAfzrU2pZhvG4LKfCZ0mhRXcTmUdRsR/m1CtyM+Honi3HFw65rnhQaDXVjE6Dp51yftF2/u3iVt+BdRodwasuO8Ix+LjvCAFBUKWGxidB7KzOO7I3bDWhdZR3rhJWWgnadqzJL5NqlvY+4+rMT7ajFzXQh+zVv/XXn9U/nUDjfZOzhoU3GuXCJygBQo+9v8K14hlYhmJoih6H4VemwqaAD202Wpp7Ujs32gfDEAzCkMp3yttqOhrpVjtnZKBjGY9WEa9NNK5S7A1He3O1cuvT267T1PGdTXWrvamy0QxnnzHuio540p9F1+X965KcI2pBoCxcGzfOp8X6xe/x1e5xlxsxPsI/KoWJ4s3X4kf2iua5rg50RxD9a18Z721xuPkyWUf8Au/sKpb2JGuvwFUDYt/8AgU2cSx+sa1OEva7/AHhdTlzHlIH9JqDjGJ5H5RHOAKhrfI2NOHFTvWsTYZkihS5FCtMPQrvWa7W2AzYY80v24H8RA/tWiuNHKsr2icnE4dRt3tnXlPiMfL5Vm+Go03F+IixbZ/rHRB1Ncvx2KZmLMZZjqTV3254lmvZOVsR7zE1krjTWb5rUFcaozmk3norjaVpKBuUDephmpvPRElr9NtfNR8+tBzVxNOG7SC9NNSZpgUxpBUUc0RqoSaBpRpIFWA20NCgwoVR6Fvt51U4vBqXW65b/AE/Hlnw5lGhPmKm3bgiqPtJiSuGfXU+H4ms9DD8QxZuOzndyW+JqJmoM1RnuVlTWIfWizSKZZqVbNbw0dw0giidtaE0w00W1paGaaNBWqIWx1oqKgKATQJpJoUBzR0mlCrADQojQqjuTXZECst22v5bdtR9Zif5f+avBc0O+vSqHtXw17hsnMJdWyJDFmbPlCrpEmCfIbxIrPVVkGbSol1qn3MDdCZjbYBVDsSIAUzBP8rfynpTVnhdxr9uwwyPdZUGcHQswWWjYAnXpB6UkFcaC1JtYF3L90puBPrICQQSYIG+saDemr9hrbFXBDaGD0IkHQkazWkMuaGag1JoEk0S0CaKalC5pNChUAoxSYpQFAUUqaKhVAmhRUKo64l2fnVP2n4qGYWbnhQKjWyil2R7ZOqSwClgdTrsumlWFm5MVme2DDvl8lrF+1Fd7U3czsFQFrjXFEEhMxUlV6jwAaj1tpNQF484vrfKISisiKc2VQysszMlvGxk86gOdKYNIVdYftI1sW1t2raLbbOoXPBOVQcxnxegpk7GYqnxF4uxY8z1J0iBqZJ0A1JpBNJatoSxpBpTGkzQFRAUYoUAFHRAUYqATRzRxQIoCFA0KOKoIUKOhQekLP7MSv/igf/hj/wCyqXiP7FWvXC5x4E8v3YmI8++rr9Csji5/YQx/8wH4U/8A7Un6Bj9oD8L+tXaqFBxT6BT9oD8L+tQP7BT9oD8L+tXa6FBxL6Az9oD8L+tRfQCftAfhv1q7dQoOI/QCftAfhf1qH0An7QH4b9au3UKDiP0An7QH4b9aj+gI/aA/DfrV22hQcT+gM/aA/C/rUPoDP2gPwv61dsoUHE/oDP2gPwv61D6Az9oD8L+tXbKFBxP6Az9oD8L+tRV22hQ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852" name="Picture 12" descr="Reading Descartes Otherwise"/>
          <p:cNvPicPr>
            <a:picLocks noChangeAspect="1" noChangeArrowheads="1"/>
          </p:cNvPicPr>
          <p:nvPr/>
        </p:nvPicPr>
        <p:blipFill>
          <a:blip r:embed="rId5" cstate="print"/>
          <a:srcRect/>
          <a:stretch>
            <a:fillRect/>
          </a:stretch>
        </p:blipFill>
        <p:spPr bwMode="auto">
          <a:xfrm>
            <a:off x="2362200" y="2514600"/>
            <a:ext cx="2261062" cy="3657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fontScale="92500"/>
          </a:bodyPr>
          <a:lstStyle/>
          <a:p>
            <a:pPr>
              <a:buNone/>
            </a:pPr>
            <a:r>
              <a:rPr lang="en-US" sz="3600" dirty="0" smtClean="0">
                <a:solidFill>
                  <a:schemeClr val="bg1">
                    <a:lumMod val="50000"/>
                    <a:lumOff val="50000"/>
                  </a:schemeClr>
                </a:solidFill>
                <a:latin typeface="Copperplate Gothic Bold" pitchFamily="34" charset="0"/>
              </a:rPr>
              <a:t>Wait a Second, </a:t>
            </a:r>
          </a:p>
          <a:p>
            <a:pPr>
              <a:buNone/>
            </a:pPr>
            <a:r>
              <a:rPr lang="en-US" sz="3600" dirty="0" smtClean="0">
                <a:solidFill>
                  <a:schemeClr val="bg1">
                    <a:lumMod val="50000"/>
                    <a:lumOff val="50000"/>
                  </a:schemeClr>
                </a:solidFill>
                <a:latin typeface="Copperplate Gothic Bold" pitchFamily="34" charset="0"/>
              </a:rPr>
              <a:t>Why </a:t>
            </a:r>
            <a:r>
              <a:rPr lang="en-US" sz="3600" dirty="0" smtClean="0">
                <a:solidFill>
                  <a:srgbClr val="FF0000"/>
                </a:solidFill>
                <a:latin typeface="Copperplate Gothic Bold" pitchFamily="34" charset="0"/>
              </a:rPr>
              <a:t>the Second</a:t>
            </a:r>
            <a:r>
              <a:rPr lang="en-US" sz="3600" dirty="0" smtClean="0">
                <a:solidFill>
                  <a:schemeClr val="bg1">
                    <a:lumMod val="50000"/>
                    <a:lumOff val="50000"/>
                  </a:schemeClr>
                </a:solidFill>
                <a:latin typeface="Copperplate Gothic Bold" pitchFamily="34" charset="0"/>
              </a:rPr>
              <a:t>? </a:t>
            </a:r>
          </a:p>
          <a:p>
            <a:endParaRPr lang="en-US" sz="3600" dirty="0" smtClean="0">
              <a:latin typeface="Copperplate Gothic Bold" pitchFamily="34" charset="0"/>
            </a:endParaRPr>
          </a:p>
          <a:p>
            <a:pPr marL="609600" indent="-609600"/>
            <a:r>
              <a:rPr lang="en-US" sz="3600" dirty="0" smtClean="0">
                <a:solidFill>
                  <a:schemeClr val="bg1">
                    <a:lumMod val="50000"/>
                    <a:lumOff val="50000"/>
                  </a:schemeClr>
                </a:solidFill>
                <a:latin typeface="Copperplate Gothic Bold" pitchFamily="34" charset="0"/>
              </a:rPr>
              <a:t>What “the second” is/means/does/becomes in and after </a:t>
            </a:r>
            <a:r>
              <a:rPr lang="en-US" sz="3600" i="1" dirty="0" smtClean="0">
                <a:solidFill>
                  <a:schemeClr val="bg1">
                    <a:lumMod val="50000"/>
                    <a:lumOff val="50000"/>
                  </a:schemeClr>
                </a:solidFill>
                <a:latin typeface="Copperplate Gothic Bold" pitchFamily="34" charset="0"/>
              </a:rPr>
              <a:t>the second sex</a:t>
            </a:r>
            <a:r>
              <a:rPr lang="en-US" sz="3600" dirty="0" smtClean="0">
                <a:solidFill>
                  <a:schemeClr val="bg1">
                    <a:lumMod val="50000"/>
                    <a:lumOff val="50000"/>
                  </a:schemeClr>
                </a:solidFill>
                <a:latin typeface="Copperplate Gothic Bold" pitchFamily="34" charset="0"/>
              </a:rPr>
              <a:t>: its potential (</a:t>
            </a:r>
            <a:r>
              <a:rPr lang="en-US" sz="3600" i="1" dirty="0" err="1" smtClean="0">
                <a:solidFill>
                  <a:schemeClr val="bg1">
                    <a:lumMod val="50000"/>
                    <a:lumOff val="50000"/>
                  </a:schemeClr>
                </a:solidFill>
                <a:latin typeface="Copperplate Gothic Bold" pitchFamily="34" charset="0"/>
              </a:rPr>
              <a:t>pouvoir</a:t>
            </a:r>
            <a:r>
              <a:rPr lang="en-US" sz="3600" dirty="0" smtClean="0">
                <a:solidFill>
                  <a:schemeClr val="bg1">
                    <a:lumMod val="50000"/>
                    <a:lumOff val="50000"/>
                  </a:schemeClr>
                </a:solidFill>
                <a:latin typeface="Copperplate Gothic Bold" pitchFamily="34" charset="0"/>
              </a:rPr>
              <a:t>). </a:t>
            </a:r>
            <a:endParaRPr lang="en-US" sz="3600" dirty="0">
              <a:solidFill>
                <a:schemeClr val="bg1">
                  <a:lumMod val="50000"/>
                  <a:lumOff val="50000"/>
                </a:schemeClr>
              </a:solidFill>
              <a:latin typeface="Copperplate Gothic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Autofit/>
          </a:bodyPr>
          <a:lstStyle/>
          <a:p>
            <a:pPr>
              <a:buNone/>
            </a:pPr>
            <a:r>
              <a:rPr lang="en-US" sz="1600" b="1" u="sng" dirty="0" smtClean="0">
                <a:solidFill>
                  <a:schemeClr val="bg1">
                    <a:lumMod val="50000"/>
                    <a:lumOff val="50000"/>
                  </a:schemeClr>
                </a:solidFill>
                <a:latin typeface="Copperplate Gothic Bold" pitchFamily="34" charset="0"/>
              </a:rPr>
              <a:t>Intro\ Complicated Coordinates</a:t>
            </a:r>
          </a:p>
          <a:p>
            <a:endParaRPr lang="en-US" sz="1600" dirty="0" smtClean="0">
              <a:latin typeface="Copperplate Gothic Bold" pitchFamily="34" charset="0"/>
            </a:endParaRPr>
          </a:p>
          <a:p>
            <a:r>
              <a:rPr lang="en-US" sz="1600" dirty="0" smtClean="0">
                <a:latin typeface="Copperplate Gothic Bold" pitchFamily="34" charset="0"/>
              </a:rPr>
              <a:t>Thus humanity is male and man defines woman not in herself but as </a:t>
            </a:r>
            <a:r>
              <a:rPr lang="en-US" sz="1600" dirty="0" smtClean="0">
                <a:solidFill>
                  <a:srgbClr val="FF0000"/>
                </a:solidFill>
                <a:latin typeface="Copperplate Gothic Bold" pitchFamily="34" charset="0"/>
              </a:rPr>
              <a:t>relative</a:t>
            </a:r>
            <a:r>
              <a:rPr lang="en-US" sz="1600" dirty="0" smtClean="0">
                <a:latin typeface="Copperplate Gothic Bold" pitchFamily="34" charset="0"/>
              </a:rPr>
              <a:t> to him; she is not regarded as an autonomous being. . . . For him she is sex—absolute sex, no less. She is defined and differentiated with reference to man and not he with reference to her; she is the incidental, the inessential as opposed to the essential. He is the Subject, he is the Absolute—she is the Other.</a:t>
            </a:r>
          </a:p>
          <a:p>
            <a:r>
              <a:rPr lang="en-US" sz="1600" dirty="0" smtClean="0">
                <a:latin typeface="Copperplate Gothic Bold" pitchFamily="34" charset="0"/>
              </a:rPr>
              <a:t>The category of the </a:t>
            </a:r>
            <a:r>
              <a:rPr lang="en-US" sz="1600" i="1" dirty="0" smtClean="0">
                <a:latin typeface="Copperplate Gothic Bold" pitchFamily="34" charset="0"/>
              </a:rPr>
              <a:t>Other</a:t>
            </a:r>
            <a:r>
              <a:rPr lang="en-US" sz="1600" dirty="0" smtClean="0">
                <a:latin typeface="Copperplate Gothic Bold" pitchFamily="34" charset="0"/>
              </a:rPr>
              <a:t> is as </a:t>
            </a:r>
            <a:r>
              <a:rPr lang="en-US" sz="1600" dirty="0" smtClean="0">
                <a:solidFill>
                  <a:srgbClr val="FF0000"/>
                </a:solidFill>
                <a:latin typeface="Copperplate Gothic Bold" pitchFamily="34" charset="0"/>
              </a:rPr>
              <a:t>primordial</a:t>
            </a:r>
            <a:r>
              <a:rPr lang="en-US" sz="1600" dirty="0" smtClean="0">
                <a:latin typeface="Copperplate Gothic Bold" pitchFamily="34" charset="0"/>
              </a:rPr>
              <a:t> as consciousness itself. In the most primitive societies, in the most ancient mythologies, one finds the expression of a duality—that of the Self and the Other. (xlv)</a:t>
            </a:r>
          </a:p>
          <a:p>
            <a:endParaRPr lang="en-US" sz="1600" dirty="0" smtClean="0"/>
          </a:p>
          <a:p>
            <a:pPr marL="609600" indent="-609600"/>
            <a:endParaRPr lang="en-US" sz="1600" dirty="0">
              <a:latin typeface="Copperplate Gothic Bold"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u="sng" dirty="0" smtClean="0">
                <a:solidFill>
                  <a:schemeClr val="bg1">
                    <a:lumMod val="50000"/>
                    <a:lumOff val="50000"/>
                  </a:schemeClr>
                </a:solidFill>
                <a:latin typeface="Copperplate Gothic Bold" pitchFamily="34" charset="0"/>
              </a:rPr>
              <a:t>Intro\Ironic Perfection?</a:t>
            </a:r>
          </a:p>
          <a:p>
            <a:endParaRPr lang="en-US" sz="1600" dirty="0" smtClean="0">
              <a:latin typeface="Copperplate Gothic Bold" pitchFamily="34" charset="0"/>
            </a:endParaRPr>
          </a:p>
          <a:p>
            <a:pPr>
              <a:buNone/>
            </a:pPr>
            <a:r>
              <a:rPr lang="en-US" sz="1600" dirty="0" smtClean="0">
                <a:latin typeface="Copperplate Gothic Bold" pitchFamily="34" charset="0"/>
              </a:rPr>
              <a:t>	Some say that, having been created after Adam, she is </a:t>
            </a:r>
            <a:r>
              <a:rPr lang="en-US" sz="1600" i="1" dirty="0" smtClean="0">
                <a:solidFill>
                  <a:srgbClr val="FF0000"/>
                </a:solidFill>
                <a:latin typeface="Copperplate Gothic Bold" pitchFamily="34" charset="0"/>
              </a:rPr>
              <a:t>evidently</a:t>
            </a:r>
            <a:r>
              <a:rPr lang="en-US" sz="1600" dirty="0" smtClean="0">
                <a:solidFill>
                  <a:srgbClr val="FF0000"/>
                </a:solidFill>
                <a:latin typeface="Copperplate Gothic Bold" pitchFamily="34" charset="0"/>
              </a:rPr>
              <a:t> </a:t>
            </a:r>
            <a:r>
              <a:rPr lang="en-US" sz="1600" dirty="0" smtClean="0">
                <a:latin typeface="Copperplate Gothic Bold" pitchFamily="34" charset="0"/>
              </a:rPr>
              <a:t>a secondary being; others say on the contrary that Adam was only a rough draft and that God succeeded in producing the human being in perfection when He created Eve. (</a:t>
            </a:r>
            <a:r>
              <a:rPr lang="en-US" sz="1600" dirty="0" err="1" smtClean="0">
                <a:latin typeface="Copperplate Gothic Bold" pitchFamily="34" charset="0"/>
              </a:rPr>
              <a:t>lvii</a:t>
            </a:r>
            <a:r>
              <a:rPr lang="en-US" sz="1600" dirty="0" smtClean="0">
                <a:latin typeface="Copperplate Gothic Bold" pitchFamily="34" charset="0"/>
              </a:rPr>
              <a:t>, </a:t>
            </a:r>
            <a:r>
              <a:rPr lang="en-US" sz="1600" i="1" dirty="0" smtClean="0">
                <a:solidFill>
                  <a:srgbClr val="FF0000"/>
                </a:solidFill>
                <a:latin typeface="Copperplate Gothic Bold" pitchFamily="34" charset="0"/>
              </a:rPr>
              <a:t>emphasis mine</a:t>
            </a:r>
            <a:r>
              <a:rPr lang="en-US" sz="1600" i="1" dirty="0" smtClean="0">
                <a:latin typeface="Copperplate Gothic Bold" pitchFamily="34" charset="0"/>
              </a:rPr>
              <a:t>.) </a:t>
            </a: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b="1" u="sng" dirty="0" smtClean="0">
                <a:solidFill>
                  <a:schemeClr val="bg1">
                    <a:lumMod val="50000"/>
                    <a:lumOff val="50000"/>
                  </a:schemeClr>
                </a:solidFill>
                <a:latin typeface="Copperplate Gothic Bold" pitchFamily="34" charset="0"/>
              </a:rPr>
              <a:t>Intro\In Search of an Angel</a:t>
            </a:r>
          </a:p>
          <a:p>
            <a:endParaRPr lang="en-US" sz="1600" dirty="0" smtClean="0">
              <a:solidFill>
                <a:schemeClr val="bg1">
                  <a:lumMod val="50000"/>
                  <a:lumOff val="50000"/>
                </a:schemeClr>
              </a:solidFill>
              <a:latin typeface="Copperplate Gothic Bold" pitchFamily="34" charset="0"/>
            </a:endParaRPr>
          </a:p>
          <a:p>
            <a:pPr>
              <a:buNone/>
            </a:pPr>
            <a:r>
              <a:rPr lang="en-US" sz="1600" dirty="0" smtClean="0">
                <a:solidFill>
                  <a:schemeClr val="bg1">
                    <a:lumMod val="50000"/>
                    <a:lumOff val="50000"/>
                  </a:schemeClr>
                </a:solidFill>
                <a:latin typeface="Copperplate Gothic Bold" pitchFamily="34" charset="0"/>
              </a:rPr>
              <a:t>	Evidently indeed, this vexing </a:t>
            </a:r>
            <a:r>
              <a:rPr lang="en-US" sz="1600" dirty="0" smtClean="0">
                <a:latin typeface="Copperplate Gothic Bold" pitchFamily="34" charset="0"/>
              </a:rPr>
              <a:t>“woman question,” </a:t>
            </a:r>
            <a:r>
              <a:rPr lang="en-US" sz="1600" dirty="0" smtClean="0">
                <a:solidFill>
                  <a:schemeClr val="bg1">
                    <a:lumMod val="50000"/>
                    <a:lumOff val="50000"/>
                  </a:schemeClr>
                </a:solidFill>
                <a:latin typeface="Copperplate Gothic Bold" pitchFamily="34" charset="0"/>
              </a:rPr>
              <a:t>which</a:t>
            </a:r>
            <a:r>
              <a:rPr lang="en-US" sz="1600" dirty="0" smtClean="0">
                <a:latin typeface="Copperplate Gothic Bold" pitchFamily="34" charset="0"/>
              </a:rPr>
              <a:t> “masculine arrogance,” </a:t>
            </a:r>
            <a:r>
              <a:rPr lang="en-US" sz="1600" dirty="0" smtClean="0">
                <a:solidFill>
                  <a:schemeClr val="bg1">
                    <a:lumMod val="50000"/>
                    <a:lumOff val="50000"/>
                  </a:schemeClr>
                </a:solidFill>
                <a:latin typeface="Copperplate Gothic Bold" pitchFamily="34" charset="0"/>
              </a:rPr>
              <a:t>so blindly gendered, turned into a</a:t>
            </a:r>
            <a:r>
              <a:rPr lang="en-US" sz="1600" dirty="0" smtClean="0">
                <a:latin typeface="Copperplate Gothic Bold" pitchFamily="34" charset="0"/>
              </a:rPr>
              <a:t> “quarrel,” </a:t>
            </a:r>
            <a:r>
              <a:rPr lang="en-US" sz="1600" dirty="0" smtClean="0">
                <a:solidFill>
                  <a:schemeClr val="bg1">
                    <a:lumMod val="50000"/>
                    <a:lumOff val="50000"/>
                  </a:schemeClr>
                </a:solidFill>
                <a:latin typeface="Copperplate Gothic Bold" pitchFamily="34" charset="0"/>
              </a:rPr>
              <a:t>would require the impartial judge</a:t>
            </a:r>
            <a:r>
              <a:rPr lang="en-US" sz="1600" dirty="0" smtClean="0">
                <a:latin typeface="Copperplate Gothic Bold" pitchFamily="34" charset="0"/>
              </a:rPr>
              <a:t>, “</a:t>
            </a:r>
            <a:r>
              <a:rPr lang="en-US" sz="1600" dirty="0" smtClean="0">
                <a:solidFill>
                  <a:srgbClr val="FF0000"/>
                </a:solidFill>
                <a:latin typeface="Copperplate Gothic Bold" pitchFamily="34" charset="0"/>
              </a:rPr>
              <a:t>an angel—neither man nor woman—but where shall we find one?</a:t>
            </a:r>
            <a:r>
              <a:rPr lang="en-US" sz="1600" dirty="0" smtClean="0">
                <a:latin typeface="Copperplate Gothic Bold" pitchFamily="34" charset="0"/>
              </a:rPr>
              <a:t>” (LVII)</a:t>
            </a: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fontScale="92500" lnSpcReduction="10000"/>
          </a:bodyPr>
          <a:lstStyle/>
          <a:p>
            <a:pPr>
              <a:buNone/>
            </a:pPr>
            <a:r>
              <a:rPr lang="en-US" sz="1600" dirty="0" smtClean="0"/>
              <a:t>	</a:t>
            </a:r>
          </a:p>
          <a:p>
            <a:pPr>
              <a:buNone/>
            </a:pPr>
            <a:r>
              <a:rPr lang="en-US" sz="1600" b="1" u="sng" dirty="0" smtClean="0">
                <a:solidFill>
                  <a:schemeClr val="bg1">
                    <a:lumMod val="50000"/>
                    <a:lumOff val="50000"/>
                  </a:schemeClr>
                </a:solidFill>
                <a:latin typeface="Copperplate Gothic Bold" pitchFamily="34" charset="0"/>
              </a:rPr>
              <a:t>1/3: ORDINAL: The Second(</a:t>
            </a:r>
            <a:r>
              <a:rPr lang="en-US" sz="1600" b="1" u="sng" dirty="0" err="1" smtClean="0">
                <a:solidFill>
                  <a:schemeClr val="bg1">
                    <a:lumMod val="50000"/>
                    <a:lumOff val="50000"/>
                  </a:schemeClr>
                </a:solidFill>
                <a:latin typeface="Copperplate Gothic Bold" pitchFamily="34" charset="0"/>
              </a:rPr>
              <a:t>ary</a:t>
            </a:r>
            <a:r>
              <a:rPr lang="en-US" sz="1600" b="1" u="sng" dirty="0" smtClean="0">
                <a:solidFill>
                  <a:schemeClr val="bg1">
                    <a:lumMod val="50000"/>
                    <a:lumOff val="50000"/>
                  </a:schemeClr>
                </a:solidFill>
                <a:latin typeface="Copperplate Gothic Bold" pitchFamily="34" charset="0"/>
              </a:rPr>
              <a:t>) POSITION</a:t>
            </a:r>
          </a:p>
          <a:p>
            <a:pPr>
              <a:buNone/>
            </a:pPr>
            <a:endParaRPr lang="en-US" sz="1600" dirty="0" smtClean="0"/>
          </a:p>
          <a:p>
            <a:pPr>
              <a:buNone/>
            </a:pPr>
            <a:r>
              <a:rPr lang="en-US" sz="1600" dirty="0" smtClean="0">
                <a:latin typeface="Copperplate Gothic Bold" pitchFamily="34" charset="0"/>
              </a:rPr>
              <a:t>	So not every female human being is necessarily a woman; she must take part in </a:t>
            </a:r>
            <a:r>
              <a:rPr lang="en-US" sz="1600" dirty="0" smtClean="0">
                <a:solidFill>
                  <a:srgbClr val="FF0000"/>
                </a:solidFill>
                <a:latin typeface="Copperplate Gothic Bold" pitchFamily="34" charset="0"/>
              </a:rPr>
              <a:t>this mysterious and endangered reality known as femininity</a:t>
            </a:r>
            <a:r>
              <a:rPr lang="en-US" sz="1600" dirty="0" smtClean="0">
                <a:latin typeface="Copperplate Gothic Bold" pitchFamily="34" charset="0"/>
              </a:rPr>
              <a:t>. Is femininity secreted by the ovaries? Is it enshrined in a Platonic heaven? Is a frilly petticoat enough to bring it down to earth? Although some women zealously strive to embody it, the model has never been patented. It is typically described in vague and shimmering terms borrowed from a clairvoyant’s vocabulary.  … But conceptualism has lost ground: biological and social sciences no longer believe there are immutably determined entities that define given characteristics like those of the woman, the Jew, or the black; science considers characteristics as </a:t>
            </a:r>
            <a:r>
              <a:rPr lang="en-US" sz="1600" dirty="0" smtClean="0">
                <a:solidFill>
                  <a:srgbClr val="FF0000"/>
                </a:solidFill>
                <a:latin typeface="Copperplate Gothic Bold" pitchFamily="34" charset="0"/>
              </a:rPr>
              <a:t>secondary reactions </a:t>
            </a:r>
            <a:r>
              <a:rPr lang="en-US" sz="1600" dirty="0" smtClean="0">
                <a:latin typeface="Copperplate Gothic Bold" pitchFamily="34" charset="0"/>
              </a:rPr>
              <a:t>to a </a:t>
            </a:r>
            <a:r>
              <a:rPr lang="en-US" sz="1600" i="1" dirty="0" smtClean="0">
                <a:solidFill>
                  <a:srgbClr val="FF0000"/>
                </a:solidFill>
                <a:latin typeface="Copperplate Gothic Bold" pitchFamily="34" charset="0"/>
              </a:rPr>
              <a:t>situation</a:t>
            </a:r>
            <a:r>
              <a:rPr lang="en-US" sz="1600" dirty="0" smtClean="0">
                <a:latin typeface="Copperplate Gothic Bold" pitchFamily="34" charset="0"/>
              </a:rPr>
              <a:t>. If there is no such thing today as femininity, it is because there never was. (3-4)</a:t>
            </a: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a:bodyPr>
          <a:lstStyle/>
          <a:p>
            <a:pPr>
              <a:buNone/>
            </a:pPr>
            <a:r>
              <a:rPr lang="en-US" sz="1600" dirty="0" smtClean="0"/>
              <a:t>	</a:t>
            </a:r>
          </a:p>
          <a:p>
            <a:pPr>
              <a:buNone/>
            </a:pPr>
            <a:r>
              <a:rPr lang="en-US" sz="1600" b="1" u="sng" dirty="0" smtClean="0">
                <a:solidFill>
                  <a:schemeClr val="bg1">
                    <a:lumMod val="50000"/>
                    <a:lumOff val="50000"/>
                  </a:schemeClr>
                </a:solidFill>
                <a:latin typeface="Copperplate Gothic Bold" pitchFamily="34" charset="0"/>
              </a:rPr>
              <a:t>1/3: Ordinal\</a:t>
            </a:r>
            <a:r>
              <a:rPr lang="en-US" sz="1600" b="1" i="1" u="sng" dirty="0" smtClean="0">
                <a:solidFill>
                  <a:schemeClr val="bg1">
                    <a:lumMod val="50000"/>
                    <a:lumOff val="50000"/>
                  </a:schemeClr>
                </a:solidFill>
                <a:latin typeface="Copperplate Gothic Bold" pitchFamily="34" charset="0"/>
              </a:rPr>
              <a:t>PRIMAL</a:t>
            </a:r>
          </a:p>
          <a:p>
            <a:pPr>
              <a:buNone/>
            </a:pPr>
            <a:endParaRPr lang="en-US" sz="1600" dirty="0" smtClean="0"/>
          </a:p>
          <a:p>
            <a:pPr>
              <a:buNone/>
            </a:pPr>
            <a:r>
              <a:rPr lang="en-US" sz="1600" dirty="0" smtClean="0">
                <a:latin typeface="Copperplate Gothic Bold" pitchFamily="34" charset="0"/>
              </a:rPr>
              <a:t>	… an affinity between woman and the elements as primal as sexuality itself (175) </a:t>
            </a: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8" name="Rectangle 6"/>
          <p:cNvSpPr>
            <a:spLocks noGrp="1" noChangeArrowheads="1"/>
          </p:cNvSpPr>
          <p:nvPr>
            <p:ph type="subTitle" idx="4294967295"/>
          </p:nvPr>
        </p:nvSpPr>
        <p:spPr>
          <a:xfrm>
            <a:off x="1752600" y="1524000"/>
            <a:ext cx="5638800" cy="5029200"/>
          </a:xfrm>
        </p:spPr>
        <p:txBody>
          <a:bodyPr>
            <a:normAutofit fontScale="92500" lnSpcReduction="10000"/>
          </a:bodyPr>
          <a:lstStyle/>
          <a:p>
            <a:pPr>
              <a:buNone/>
            </a:pPr>
            <a:r>
              <a:rPr lang="en-US" sz="1600" b="1" u="sng" dirty="0" smtClean="0">
                <a:solidFill>
                  <a:schemeClr val="bg1">
                    <a:lumMod val="50000"/>
                    <a:lumOff val="50000"/>
                  </a:schemeClr>
                </a:solidFill>
                <a:latin typeface="Copperplate Gothic Bold" pitchFamily="34" charset="0"/>
              </a:rPr>
              <a:t>2/3: Contractual: THE SECOND PERSON</a:t>
            </a:r>
          </a:p>
          <a:p>
            <a:endParaRPr lang="en-US" sz="1600" dirty="0" smtClean="0">
              <a:latin typeface="Copperplate Gothic Bold" pitchFamily="34" charset="0"/>
            </a:endParaRPr>
          </a:p>
          <a:p>
            <a:r>
              <a:rPr lang="en-US" sz="1600" dirty="0" smtClean="0">
                <a:latin typeface="Copperplate Gothic Bold" pitchFamily="34" charset="0"/>
              </a:rPr>
              <a:t>Refusing to be the Other, refusing complicity with man, would mean renouncing all the advantages an alliance with the superior caste confers on them … The man who sets the woman up as an Other will thus find in her a deep </a:t>
            </a:r>
            <a:r>
              <a:rPr lang="en-US" sz="1600" dirty="0" smtClean="0">
                <a:solidFill>
                  <a:srgbClr val="FF0000"/>
                </a:solidFill>
                <a:latin typeface="Copperplate Gothic Bold" pitchFamily="34" charset="0"/>
              </a:rPr>
              <a:t>complicity</a:t>
            </a:r>
            <a:r>
              <a:rPr lang="en-US" sz="1600" dirty="0" smtClean="0">
                <a:latin typeface="Copperplate Gothic Bold" pitchFamily="34" charset="0"/>
              </a:rPr>
              <a:t>. Hence woman makes no claim for herself as subject because she lacks the concrete means, because she senses the necessary link connecting her to man without positing its reciprocity, and because she often derives satisfaction from her role as </a:t>
            </a:r>
            <a:r>
              <a:rPr lang="en-US" sz="1600" i="1" dirty="0" smtClean="0">
                <a:latin typeface="Copperplate Gothic Bold" pitchFamily="34" charset="0"/>
              </a:rPr>
              <a:t>Other</a:t>
            </a:r>
            <a:r>
              <a:rPr lang="en-US" sz="1600" dirty="0" smtClean="0">
                <a:latin typeface="Copperplate Gothic Bold" pitchFamily="34" charset="0"/>
              </a:rPr>
              <a:t>. </a:t>
            </a:r>
          </a:p>
          <a:p>
            <a:pPr>
              <a:buNone/>
            </a:pPr>
            <a:r>
              <a:rPr lang="en-US" sz="1600" dirty="0" smtClean="0">
                <a:latin typeface="Copperplate Gothic Bold" pitchFamily="34" charset="0"/>
              </a:rPr>
              <a:t>	</a:t>
            </a:r>
          </a:p>
          <a:p>
            <a:pPr>
              <a:buNone/>
            </a:pPr>
            <a:r>
              <a:rPr lang="en-US" sz="1600" dirty="0" smtClean="0">
                <a:latin typeface="Copperplate Gothic Bold" pitchFamily="34" charset="0"/>
              </a:rPr>
              <a:t>	But a question immediately arises: How did this whole story begin? It is understandable that the duality of the sexes, like all duality, be expressed in conflict. It is understandable that if one of the two succeeded in imposing its superiority, it had to establish itself as absolute. It remains to be explained how it was that man won at the outset. (10)</a:t>
            </a:r>
          </a:p>
          <a:p>
            <a:pPr>
              <a:buNone/>
            </a:pPr>
            <a:endParaRPr lang="en-US" sz="1600" dirty="0" smtClean="0">
              <a:latin typeface="Copperplate Gothic Bold" pitchFamily="34" charset="0"/>
            </a:endParaRPr>
          </a:p>
          <a:p>
            <a:pPr>
              <a:buNone/>
            </a:pPr>
            <a:endParaRPr lang="en-US" sz="1600" dirty="0" smtClean="0">
              <a:latin typeface="Copperplate Gothic Bold" pitchFamily="34" charset="0"/>
            </a:endParaRPr>
          </a:p>
          <a:p>
            <a:pPr marL="609600" indent="-609600"/>
            <a:endParaRPr lang="en-US" sz="1800" dirty="0">
              <a:latin typeface="Copperplate Gothic Bold"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TotalTime>
  <Words>453</Words>
  <Application>Microsoft Office PowerPoint</Application>
  <PresentationFormat>On-screen Show (4:3)</PresentationFormat>
  <Paragraphs>82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Reading The Second Sex  the Third Time:   On the Quiet,  Queer Genius  of the Beauvoirean “Second”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Desiderius Erasmus</dc:title>
  <dc:creator>Kyoo Lee</dc:creator>
  <cp:lastModifiedBy>Q</cp:lastModifiedBy>
  <cp:revision>144</cp:revision>
  <dcterms:created xsi:type="dcterms:W3CDTF">2005-03-01T07:25:50Z</dcterms:created>
  <dcterms:modified xsi:type="dcterms:W3CDTF">2013-10-09T09:46:02Z</dcterms:modified>
</cp:coreProperties>
</file>